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16"/>
  </p:notesMasterIdLst>
  <p:sldIdLst>
    <p:sldId id="256" r:id="rId2"/>
    <p:sldId id="595" r:id="rId3"/>
    <p:sldId id="481" r:id="rId4"/>
    <p:sldId id="596" r:id="rId5"/>
    <p:sldId id="260" r:id="rId6"/>
    <p:sldId id="261" r:id="rId7"/>
    <p:sldId id="369" r:id="rId8"/>
    <p:sldId id="283" r:id="rId9"/>
    <p:sldId id="622" r:id="rId10"/>
    <p:sldId id="606" r:id="rId11"/>
    <p:sldId id="271" r:id="rId12"/>
    <p:sldId id="378" r:id="rId13"/>
    <p:sldId id="385" r:id="rId14"/>
    <p:sldId id="391" r:id="rId15"/>
    <p:sldId id="392" r:id="rId16"/>
    <p:sldId id="398" r:id="rId17"/>
    <p:sldId id="388" r:id="rId18"/>
    <p:sldId id="396" r:id="rId19"/>
    <p:sldId id="390" r:id="rId20"/>
    <p:sldId id="393" r:id="rId21"/>
    <p:sldId id="394" r:id="rId22"/>
    <p:sldId id="397" r:id="rId23"/>
    <p:sldId id="371" r:id="rId24"/>
    <p:sldId id="379" r:id="rId25"/>
    <p:sldId id="502" r:id="rId26"/>
    <p:sldId id="503" r:id="rId27"/>
    <p:sldId id="512" r:id="rId28"/>
    <p:sldId id="511" r:id="rId29"/>
    <p:sldId id="509" r:id="rId30"/>
    <p:sldId id="508" r:id="rId31"/>
    <p:sldId id="507" r:id="rId32"/>
    <p:sldId id="506" r:id="rId33"/>
    <p:sldId id="505" r:id="rId34"/>
    <p:sldId id="510" r:id="rId35"/>
    <p:sldId id="513" r:id="rId36"/>
    <p:sldId id="519" r:id="rId37"/>
    <p:sldId id="520" r:id="rId38"/>
    <p:sldId id="521" r:id="rId39"/>
    <p:sldId id="524" r:id="rId40"/>
    <p:sldId id="525" r:id="rId41"/>
    <p:sldId id="496" r:id="rId42"/>
    <p:sldId id="497" r:id="rId43"/>
    <p:sldId id="498" r:id="rId44"/>
    <p:sldId id="499" r:id="rId45"/>
    <p:sldId id="483" r:id="rId46"/>
    <p:sldId id="482" r:id="rId47"/>
    <p:sldId id="526" r:id="rId48"/>
    <p:sldId id="530" r:id="rId49"/>
    <p:sldId id="527" r:id="rId50"/>
    <p:sldId id="528" r:id="rId51"/>
    <p:sldId id="531" r:id="rId52"/>
    <p:sldId id="534" r:id="rId53"/>
    <p:sldId id="597" r:id="rId54"/>
    <p:sldId id="598" r:id="rId55"/>
    <p:sldId id="600" r:id="rId56"/>
    <p:sldId id="372" r:id="rId57"/>
    <p:sldId id="373" r:id="rId58"/>
    <p:sldId id="380" r:id="rId59"/>
    <p:sldId id="539" r:id="rId60"/>
    <p:sldId id="541" r:id="rId61"/>
    <p:sldId id="544" r:id="rId62"/>
    <p:sldId id="542" r:id="rId63"/>
    <p:sldId id="543" r:id="rId64"/>
    <p:sldId id="601" r:id="rId65"/>
    <p:sldId id="604" r:id="rId66"/>
    <p:sldId id="487" r:id="rId67"/>
    <p:sldId id="612" r:id="rId68"/>
    <p:sldId id="613" r:id="rId69"/>
    <p:sldId id="614" r:id="rId70"/>
    <p:sldId id="615" r:id="rId71"/>
    <p:sldId id="546" r:id="rId72"/>
    <p:sldId id="608" r:id="rId73"/>
    <p:sldId id="609" r:id="rId74"/>
    <p:sldId id="490" r:id="rId75"/>
    <p:sldId id="495" r:id="rId76"/>
    <p:sldId id="610" r:id="rId77"/>
    <p:sldId id="617" r:id="rId78"/>
    <p:sldId id="616" r:id="rId79"/>
    <p:sldId id="618" r:id="rId80"/>
    <p:sldId id="619" r:id="rId81"/>
    <p:sldId id="620" r:id="rId82"/>
    <p:sldId id="374" r:id="rId83"/>
    <p:sldId id="375" r:id="rId84"/>
    <p:sldId id="590" r:id="rId85"/>
    <p:sldId id="381" r:id="rId86"/>
    <p:sldId id="488" r:id="rId87"/>
    <p:sldId id="570" r:id="rId88"/>
    <p:sldId id="567" r:id="rId89"/>
    <p:sldId id="569" r:id="rId90"/>
    <p:sldId id="571" r:id="rId91"/>
    <p:sldId id="577" r:id="rId92"/>
    <p:sldId id="575" r:id="rId93"/>
    <p:sldId id="383" r:id="rId94"/>
    <p:sldId id="579" r:id="rId95"/>
    <p:sldId id="580" r:id="rId96"/>
    <p:sldId id="581" r:id="rId97"/>
    <p:sldId id="583" r:id="rId98"/>
    <p:sldId id="582" r:id="rId99"/>
    <p:sldId id="584" r:id="rId100"/>
    <p:sldId id="586" r:id="rId101"/>
    <p:sldId id="621" r:id="rId102"/>
    <p:sldId id="585" r:id="rId103"/>
    <p:sldId id="587" r:id="rId104"/>
    <p:sldId id="588" r:id="rId105"/>
    <p:sldId id="589" r:id="rId106"/>
    <p:sldId id="591" r:id="rId107"/>
    <p:sldId id="624" r:id="rId108"/>
    <p:sldId id="593" r:id="rId109"/>
    <p:sldId id="376" r:id="rId110"/>
    <p:sldId id="377" r:id="rId111"/>
    <p:sldId id="382" r:id="rId112"/>
    <p:sldId id="489" r:id="rId113"/>
    <p:sldId id="367" r:id="rId114"/>
    <p:sldId id="368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493AD943-8BC1-4969-AFB2-A23DDD1D4A00}">
          <p14:sldIdLst/>
        </p14:section>
        <p14:section name="Intro" id="{943FC116-4F4A-4E72-B833-472C3DC2D853}">
          <p14:sldIdLst>
            <p14:sldId id="256"/>
            <p14:sldId id="595"/>
            <p14:sldId id="481"/>
            <p14:sldId id="596"/>
            <p14:sldId id="260"/>
            <p14:sldId id="261"/>
            <p14:sldId id="369"/>
            <p14:sldId id="283"/>
            <p14:sldId id="622"/>
            <p14:sldId id="606"/>
            <p14:sldId id="271"/>
            <p14:sldId id="378"/>
            <p14:sldId id="385"/>
            <p14:sldId id="391"/>
            <p14:sldId id="392"/>
            <p14:sldId id="398"/>
            <p14:sldId id="388"/>
            <p14:sldId id="396"/>
            <p14:sldId id="390"/>
            <p14:sldId id="393"/>
            <p14:sldId id="394"/>
            <p14:sldId id="397"/>
          </p14:sldIdLst>
        </p14:section>
        <p14:section name="Data prep" id="{416B1978-5F46-4065-8542-51EF7AC9803F}">
          <p14:sldIdLst>
            <p14:sldId id="371"/>
            <p14:sldId id="379"/>
            <p14:sldId id="502"/>
            <p14:sldId id="503"/>
            <p14:sldId id="512"/>
            <p14:sldId id="511"/>
            <p14:sldId id="509"/>
            <p14:sldId id="508"/>
            <p14:sldId id="507"/>
            <p14:sldId id="506"/>
            <p14:sldId id="505"/>
            <p14:sldId id="510"/>
            <p14:sldId id="513"/>
            <p14:sldId id="519"/>
            <p14:sldId id="520"/>
            <p14:sldId id="521"/>
            <p14:sldId id="524"/>
            <p14:sldId id="525"/>
            <p14:sldId id="496"/>
            <p14:sldId id="497"/>
            <p14:sldId id="498"/>
            <p14:sldId id="499"/>
            <p14:sldId id="483"/>
            <p14:sldId id="482"/>
            <p14:sldId id="526"/>
            <p14:sldId id="530"/>
            <p14:sldId id="527"/>
            <p14:sldId id="528"/>
            <p14:sldId id="531"/>
            <p14:sldId id="534"/>
            <p14:sldId id="597"/>
            <p14:sldId id="598"/>
            <p14:sldId id="600"/>
            <p14:sldId id="372"/>
          </p14:sldIdLst>
        </p14:section>
        <p14:section name="Regression" id="{04B9B180-91D8-4CCC-BFF6-F4F7CF0F9E2C}">
          <p14:sldIdLst>
            <p14:sldId id="373"/>
            <p14:sldId id="380"/>
            <p14:sldId id="539"/>
            <p14:sldId id="541"/>
            <p14:sldId id="544"/>
            <p14:sldId id="542"/>
            <p14:sldId id="543"/>
            <p14:sldId id="601"/>
            <p14:sldId id="604"/>
            <p14:sldId id="487"/>
            <p14:sldId id="612"/>
            <p14:sldId id="613"/>
            <p14:sldId id="614"/>
            <p14:sldId id="615"/>
            <p14:sldId id="546"/>
            <p14:sldId id="608"/>
            <p14:sldId id="609"/>
            <p14:sldId id="490"/>
            <p14:sldId id="495"/>
            <p14:sldId id="610"/>
            <p14:sldId id="617"/>
            <p14:sldId id="616"/>
            <p14:sldId id="618"/>
            <p14:sldId id="619"/>
            <p14:sldId id="620"/>
            <p14:sldId id="374"/>
          </p14:sldIdLst>
        </p14:section>
        <p14:section name="Klassifikation" id="{5F9E0A83-DC6F-4376-8F40-B3B94745C119}">
          <p14:sldIdLst>
            <p14:sldId id="375"/>
            <p14:sldId id="590"/>
            <p14:sldId id="381"/>
            <p14:sldId id="488"/>
            <p14:sldId id="570"/>
            <p14:sldId id="567"/>
            <p14:sldId id="569"/>
            <p14:sldId id="571"/>
            <p14:sldId id="577"/>
            <p14:sldId id="575"/>
            <p14:sldId id="383"/>
            <p14:sldId id="579"/>
            <p14:sldId id="580"/>
            <p14:sldId id="581"/>
            <p14:sldId id="583"/>
            <p14:sldId id="582"/>
            <p14:sldId id="584"/>
            <p14:sldId id="586"/>
            <p14:sldId id="621"/>
            <p14:sldId id="585"/>
            <p14:sldId id="587"/>
            <p14:sldId id="588"/>
            <p14:sldId id="589"/>
            <p14:sldId id="591"/>
            <p14:sldId id="624"/>
            <p14:sldId id="593"/>
            <p14:sldId id="376"/>
          </p14:sldIdLst>
        </p14:section>
        <p14:section name="Outro" id="{97F6F039-FDDC-4471-803B-08CAC4960D4E}">
          <p14:sldIdLst>
            <p14:sldId id="377"/>
            <p14:sldId id="382"/>
            <p14:sldId id="489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ers Bensen" initials="AB" lastIdx="1" clrIdx="0">
    <p:extLst>
      <p:ext uri="{19B8F6BF-5375-455C-9EA6-DF929625EA0E}">
        <p15:presenceInfo xmlns:p15="http://schemas.microsoft.com/office/powerpoint/2012/main" userId="9fb52ff13ece08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5D6"/>
    <a:srgbClr val="1640C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5226" autoAdjust="0"/>
  </p:normalViewPr>
  <p:slideViewPr>
    <p:cSldViewPr snapToGrid="0">
      <p:cViewPr varScale="1">
        <p:scale>
          <a:sx n="156" d="100"/>
          <a:sy n="156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59769-209C-4019-9B6A-CC3D0C3DCE35}" type="datetimeFigureOut">
              <a:rPr lang="da-DK" smtClean="0"/>
              <a:t>09.10.2022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4A7D9-6F94-4705-A151-3B5341C76F4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532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Data </a:t>
            </a:r>
            <a:r>
              <a:rPr lang="da-DK" dirty="0" err="1"/>
              <a:t>prep</a:t>
            </a:r>
            <a:r>
              <a:rPr lang="da-DK" dirty="0"/>
              <a:t> </a:t>
            </a:r>
          </a:p>
          <a:p>
            <a:pPr marL="171450" indent="-171450">
              <a:buFontTx/>
              <a:buChar char="-"/>
            </a:pPr>
            <a:r>
              <a:rPr lang="da-DK" dirty="0"/>
              <a:t>Hent data og bearbejd med pandas</a:t>
            </a:r>
          </a:p>
          <a:p>
            <a:pPr marL="171450" indent="-171450">
              <a:buFontTx/>
              <a:buChar char="-"/>
            </a:pPr>
            <a:r>
              <a:rPr lang="da-DK" dirty="0"/>
              <a:t>Lineær algebra 101 (en matrice = tabel) i </a:t>
            </a:r>
            <a:r>
              <a:rPr lang="da-DK" dirty="0" err="1"/>
              <a:t>numpy</a:t>
            </a:r>
            <a:r>
              <a:rPr lang="da-DK" dirty="0"/>
              <a:t> </a:t>
            </a:r>
          </a:p>
          <a:p>
            <a:pPr marL="171450" indent="-171450">
              <a:buFontTx/>
              <a:buChar char="-"/>
            </a:pPr>
            <a:r>
              <a:rPr lang="da-DK" dirty="0"/>
              <a:t>Hurtig </a:t>
            </a:r>
            <a:r>
              <a:rPr lang="da-DK" dirty="0" err="1"/>
              <a:t>matplotlib</a:t>
            </a:r>
            <a:r>
              <a:rPr lang="da-DK" dirty="0"/>
              <a:t> </a:t>
            </a:r>
          </a:p>
          <a:p>
            <a:pPr marL="171450" indent="-171450">
              <a:buFontTx/>
              <a:buChar char="-"/>
            </a:pPr>
            <a:endParaRPr lang="da-DK" dirty="0"/>
          </a:p>
          <a:p>
            <a:r>
              <a:rPr lang="da-DK" dirty="0"/>
              <a:t>Machine learning begreber </a:t>
            </a:r>
          </a:p>
          <a:p>
            <a:pPr marL="171450" indent="-171450">
              <a:buFontTx/>
              <a:buChar char="-"/>
            </a:pPr>
            <a:r>
              <a:rPr lang="da-DK" dirty="0"/>
              <a:t>Hvad er AI </a:t>
            </a:r>
          </a:p>
          <a:p>
            <a:pPr marL="171450" indent="-171450">
              <a:buFontTx/>
              <a:buChar char="-"/>
            </a:pPr>
            <a:r>
              <a:rPr lang="da-DK" dirty="0"/>
              <a:t>Hvad er </a:t>
            </a:r>
            <a:r>
              <a:rPr lang="da-DK" dirty="0" err="1"/>
              <a:t>machine</a:t>
            </a:r>
            <a:r>
              <a:rPr lang="da-DK" dirty="0"/>
              <a:t> learning 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Supervised</a:t>
            </a:r>
            <a:r>
              <a:rPr lang="da-DK" dirty="0"/>
              <a:t> learning, </a:t>
            </a:r>
            <a:r>
              <a:rPr lang="da-DK" dirty="0" err="1"/>
              <a:t>unsupervised</a:t>
            </a:r>
            <a:r>
              <a:rPr lang="da-DK" dirty="0"/>
              <a:t> learning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/>
              <a:t>X </a:t>
            </a:r>
            <a:r>
              <a:rPr lang="da-DK" dirty="0" err="1"/>
              <a:t>matrice,y</a:t>
            </a:r>
            <a:r>
              <a:rPr lang="da-DK" dirty="0"/>
              <a:t> vektor </a:t>
            </a:r>
          </a:p>
          <a:p>
            <a:pPr marL="171450" indent="-171450">
              <a:buFontTx/>
              <a:buChar char="-"/>
            </a:pPr>
            <a:r>
              <a:rPr lang="da-DK" dirty="0"/>
              <a:t>Træning og test </a:t>
            </a:r>
          </a:p>
          <a:p>
            <a:pPr marL="0" indent="0">
              <a:buFontTx/>
              <a:buNone/>
            </a:pPr>
            <a:endParaRPr lang="da-DK" dirty="0"/>
          </a:p>
          <a:p>
            <a:pPr marL="0" indent="0">
              <a:buFontTx/>
              <a:buNone/>
            </a:pPr>
            <a:r>
              <a:rPr lang="da-DK" dirty="0"/>
              <a:t>Regression</a:t>
            </a:r>
          </a:p>
          <a:p>
            <a:pPr marL="171450" indent="-171450">
              <a:buFontTx/>
              <a:buChar char="-"/>
            </a:pPr>
            <a:r>
              <a:rPr lang="da-DK" dirty="0"/>
              <a:t>Lineær regression </a:t>
            </a:r>
          </a:p>
          <a:p>
            <a:pPr marL="171450" indent="-171450">
              <a:buFontTx/>
              <a:buChar char="-"/>
            </a:pPr>
            <a:r>
              <a:rPr lang="da-DK" dirty="0"/>
              <a:t>Lineær regression med </a:t>
            </a:r>
            <a:r>
              <a:rPr lang="da-DK" dirty="0" err="1"/>
              <a:t>SKLearn</a:t>
            </a:r>
            <a:r>
              <a:rPr lang="da-DK" dirty="0"/>
              <a:t> </a:t>
            </a:r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r>
              <a:rPr lang="da-DK" dirty="0"/>
              <a:t>Klassifikation</a:t>
            </a:r>
          </a:p>
          <a:p>
            <a:pPr marL="171450" indent="-171450">
              <a:buFontTx/>
              <a:buChar char="-"/>
            </a:pPr>
            <a:r>
              <a:rPr lang="da-DK" dirty="0"/>
              <a:t>Logistisk regression </a:t>
            </a:r>
          </a:p>
          <a:p>
            <a:pPr marL="628650" lvl="1" indent="-171450">
              <a:buFontTx/>
              <a:buChar char="-"/>
            </a:pPr>
            <a:r>
              <a:rPr lang="da-DK" dirty="0" err="1"/>
              <a:t>Sigmoid</a:t>
            </a:r>
            <a:r>
              <a:rPr lang="da-DK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da-DK" dirty="0"/>
              <a:t>Beslutningstræer </a:t>
            </a:r>
          </a:p>
          <a:p>
            <a:pPr marL="171450" lvl="0" indent="-171450">
              <a:buFontTx/>
              <a:buChar char="-"/>
            </a:pPr>
            <a:r>
              <a:rPr lang="da-DK" dirty="0"/>
              <a:t>KNN</a:t>
            </a:r>
          </a:p>
          <a:p>
            <a:pPr marL="171450" lvl="0" indent="-171450">
              <a:buFontTx/>
              <a:buChar char="-"/>
            </a:pPr>
            <a:r>
              <a:rPr lang="da-DK" dirty="0"/>
              <a:t>Dem alle i </a:t>
            </a:r>
            <a:r>
              <a:rPr lang="da-DK" dirty="0" err="1"/>
              <a:t>Sklearn</a:t>
            </a:r>
            <a:r>
              <a:rPr lang="da-DK" dirty="0"/>
              <a:t> </a:t>
            </a:r>
          </a:p>
          <a:p>
            <a:pPr marL="171450" lvl="0" indent="-171450">
              <a:buFontTx/>
              <a:buChar char="-"/>
            </a:pPr>
            <a:endParaRPr lang="da-DK" dirty="0"/>
          </a:p>
          <a:p>
            <a:pPr marL="0" lvl="0" indent="0">
              <a:buFontTx/>
              <a:buNone/>
            </a:pPr>
            <a:r>
              <a:rPr lang="da-DK" dirty="0"/>
              <a:t>Avancerede emner</a:t>
            </a:r>
          </a:p>
          <a:p>
            <a:pPr marL="171450" lvl="0" indent="-171450">
              <a:buFontTx/>
              <a:buChar char="-"/>
            </a:pPr>
            <a:r>
              <a:rPr lang="da-DK" dirty="0"/>
              <a:t>Vis noget Deep learning </a:t>
            </a:r>
            <a:r>
              <a:rPr lang="da-DK" dirty="0" err="1"/>
              <a:t>evt</a:t>
            </a:r>
            <a:r>
              <a:rPr lang="da-DK" dirty="0"/>
              <a:t>? </a:t>
            </a:r>
          </a:p>
          <a:p>
            <a:pPr marL="0" lvl="0" indent="0">
              <a:buFontTx/>
              <a:buNone/>
            </a:pPr>
            <a:r>
              <a:rPr lang="da-DK" dirty="0"/>
              <a:t>-  Eller vis </a:t>
            </a:r>
            <a:r>
              <a:rPr lang="da-DK" dirty="0" err="1"/>
              <a:t>forudseelser</a:t>
            </a:r>
            <a:r>
              <a:rPr lang="da-DK" dirty="0"/>
              <a:t> af </a:t>
            </a:r>
            <a:r>
              <a:rPr lang="da-DK" dirty="0" err="1"/>
              <a:t>kriminaliteter</a:t>
            </a:r>
            <a:r>
              <a:rPr lang="da-DK" dirty="0"/>
              <a:t> i new </a:t>
            </a:r>
            <a:r>
              <a:rPr lang="da-DK" dirty="0" err="1"/>
              <a:t>york</a:t>
            </a:r>
            <a:endParaRPr lang="da-DK" dirty="0"/>
          </a:p>
          <a:p>
            <a:pPr marL="171450" lvl="0" indent="-171450">
              <a:buFontTx/>
              <a:buChar char="-"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4A7D9-6F94-4705-A151-3B5341C76F44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342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4A7D9-6F94-4705-A151-3B5341C76F44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549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7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3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9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5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5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3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1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6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2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10/9/22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da.dk/arrangementer-og-kurser/arrangementer/machine-learning-for-begyndere-345271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fgov.org/Public-Safety/Police-Department-Incident-Reports-Historical-2003/tmnf-yvry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user_guide/10min.html" TargetMode="External"/><Relationship Id="rId2" Type="http://schemas.openxmlformats.org/officeDocument/2006/relationships/hyperlink" Target="https://scikit-learn.org/stable/tutorial/basic/tutori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dersBensen/python_101/raw/main/ml_beginner/solutions.zip" TargetMode="External"/><Relationship Id="rId5" Type="http://schemas.openxmlformats.org/officeDocument/2006/relationships/hyperlink" Target="https://towardsdatascience.com/" TargetMode="External"/><Relationship Id="rId4" Type="http://schemas.openxmlformats.org/officeDocument/2006/relationships/hyperlink" Target="https://machinelearningmastery.com/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mailto:anders_bensen@hotmail.com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ersBensen/python_101/raw/main/ml_beginner/intro_ml.zip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en.wikipedia.org/wiki/Linear_regression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ersBensen/python_101/raw/main/ml_beginner/intro_ml.zip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radient_descent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machinelearningmastery.com/one-vs-rest-and-one-vs-one-for-multi-class-classification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24D8A2-A99B-4E8F-B3C4-DB65E6346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467647"/>
            <a:ext cx="6253317" cy="3686015"/>
          </a:xfrm>
        </p:spPr>
        <p:txBody>
          <a:bodyPr>
            <a:normAutofit/>
          </a:bodyPr>
          <a:lstStyle/>
          <a:p>
            <a:r>
              <a:rPr lang="da-DK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begyndere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4810FDD-7A62-4670-9EC6-4F30586F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IDA d. 09/10/2022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36CB3-6CB1-42A2-B7E3-D8AE2D1D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6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5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Forudsætninger for kurset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23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der står i begivenheden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https://ida.dk/arrangementer-og-kurser/arrangementer/machine-learning-for-begyndere-345271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skal kunne programmere lidt i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Variabler, betingelser, løkker, metoder, klasser, filer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skal kunne finde ud af bruge pip til at installere biblioteker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11358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72" y="2085519"/>
            <a:ext cx="4782078" cy="4131619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557F68B-02B5-4557-8492-0FDC5F743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61" y="2050097"/>
            <a:ext cx="6105636" cy="41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99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 &amp; Underfitting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737360"/>
            <a:ext cx="812412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meget dybt træ vil kunne lære hele trænings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udenad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hedder ”overfitting”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Modellen ender med kun at være god på træningsdata og dårlig på 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for kort træ (lav dybde) vil ikke lære mønstrene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hedder ”underfitting”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Modellen ender med at være dårlig på både træning og 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en hård-fin balance, vi vil gerne have dem tilpas ”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fittet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gælder ikke kun for træer! Alle ML modeller kan over eller underfittes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357008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7DB5C89-6CB4-4D90-A4AD-E07007AF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2" y="1932996"/>
            <a:ext cx="5963482" cy="3743847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9F8330B0-D231-4FD8-BCB1-695569958185}"/>
              </a:ext>
            </a:extLst>
          </p:cNvPr>
          <p:cNvSpPr txBox="1"/>
          <p:nvPr/>
        </p:nvSpPr>
        <p:spPr>
          <a:xfrm>
            <a:off x="7650480" y="1963476"/>
            <a:ext cx="3592300" cy="12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Måden som </a:t>
            </a:r>
            <a:r>
              <a:rPr lang="da-D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finder et godt træ kan regnes matematisk, f.eks. med ”Gini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31090739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F0F8AF-DE10-4F52-8D43-EAC69DE2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0" y="1934633"/>
            <a:ext cx="5963482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54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F0F8AF-DE10-4F52-8D43-EAC69DE2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0" y="1934633"/>
            <a:ext cx="5963482" cy="3791479"/>
          </a:xfrm>
          <a:prstGeom prst="rect">
            <a:avLst/>
          </a:prstGeom>
        </p:spPr>
      </p:pic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8753E7A-D906-46DB-8243-1BFE3581F4F2}"/>
              </a:ext>
            </a:extLst>
          </p:cNvPr>
          <p:cNvCxnSpPr>
            <a:cxnSpLocks/>
          </p:cNvCxnSpPr>
          <p:nvPr/>
        </p:nvCxnSpPr>
        <p:spPr>
          <a:xfrm>
            <a:off x="5243543" y="4342846"/>
            <a:ext cx="23459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5D2FD94E-8D92-4C28-88A4-4188CCCC829B}"/>
              </a:ext>
            </a:extLst>
          </p:cNvPr>
          <p:cNvSpPr txBox="1"/>
          <p:nvPr/>
        </p:nvSpPr>
        <p:spPr>
          <a:xfrm>
            <a:off x="7836910" y="4137860"/>
            <a:ext cx="35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Man kan sætte en ”max dybde” på træet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122D54B-9C44-4F34-9C4C-D5D39991DE34}"/>
              </a:ext>
            </a:extLst>
          </p:cNvPr>
          <p:cNvSpPr/>
          <p:nvPr/>
        </p:nvSpPr>
        <p:spPr>
          <a:xfrm>
            <a:off x="3759201" y="4254800"/>
            <a:ext cx="1605280" cy="41266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8075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F0F8AF-DE10-4F52-8D43-EAC69DE2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0" y="1934633"/>
            <a:ext cx="5963482" cy="3791479"/>
          </a:xfrm>
          <a:prstGeom prst="rect">
            <a:avLst/>
          </a:prstGeom>
        </p:spPr>
      </p:pic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8753E7A-D906-46DB-8243-1BFE3581F4F2}"/>
              </a:ext>
            </a:extLst>
          </p:cNvPr>
          <p:cNvCxnSpPr>
            <a:cxnSpLocks/>
          </p:cNvCxnSpPr>
          <p:nvPr/>
        </p:nvCxnSpPr>
        <p:spPr>
          <a:xfrm>
            <a:off x="5243543" y="4342846"/>
            <a:ext cx="23459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5D2FD94E-8D92-4C28-88A4-4188CCCC829B}"/>
              </a:ext>
            </a:extLst>
          </p:cNvPr>
          <p:cNvSpPr txBox="1"/>
          <p:nvPr/>
        </p:nvSpPr>
        <p:spPr>
          <a:xfrm>
            <a:off x="7836910" y="4137860"/>
            <a:ext cx="35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Man kan sætte en ”max dybde” på træet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122D54B-9C44-4F34-9C4C-D5D39991DE34}"/>
              </a:ext>
            </a:extLst>
          </p:cNvPr>
          <p:cNvSpPr/>
          <p:nvPr/>
        </p:nvSpPr>
        <p:spPr>
          <a:xfrm>
            <a:off x="3759201" y="4254800"/>
            <a:ext cx="1605280" cy="41266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70B7A3FD-A636-4C22-AB8D-FF557BC15B71}"/>
              </a:ext>
            </a:extLst>
          </p:cNvPr>
          <p:cNvSpPr txBox="1"/>
          <p:nvPr/>
        </p:nvSpPr>
        <p:spPr>
          <a:xfrm>
            <a:off x="1221742" y="5790593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5370478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 plottet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4DA728F-3815-307F-7DEF-31B27F72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91" y="1995957"/>
            <a:ext cx="6036808" cy="34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09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532BF4CB-4BFE-F72B-86CD-B3B904FC8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91" y="1995957"/>
            <a:ext cx="6036808" cy="34741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 plottet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44C945-8E9D-41B3-8844-65F90DF2BF97}"/>
              </a:ext>
            </a:extLst>
          </p:cNvPr>
          <p:cNvSpPr/>
          <p:nvPr/>
        </p:nvSpPr>
        <p:spPr>
          <a:xfrm>
            <a:off x="5325662" y="2152933"/>
            <a:ext cx="1121348" cy="22842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FCB4994-66D9-4CEB-8C40-FD8A54307BB2}"/>
              </a:ext>
            </a:extLst>
          </p:cNvPr>
          <p:cNvSpPr/>
          <p:nvPr/>
        </p:nvSpPr>
        <p:spPr>
          <a:xfrm>
            <a:off x="1397741" y="4914899"/>
            <a:ext cx="3067726" cy="73212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5DE7E85-C5E6-4679-B30D-9AAF7EC85015}"/>
              </a:ext>
            </a:extLst>
          </p:cNvPr>
          <p:cNvSpPr/>
          <p:nvPr/>
        </p:nvSpPr>
        <p:spPr>
          <a:xfrm>
            <a:off x="1397740" y="2544265"/>
            <a:ext cx="3067727" cy="23730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62148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532BF4CB-4BFE-F72B-86CD-B3B904FC8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91" y="1995957"/>
            <a:ext cx="6036808" cy="34741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 plottet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44C945-8E9D-41B3-8844-65F90DF2BF97}"/>
              </a:ext>
            </a:extLst>
          </p:cNvPr>
          <p:cNvSpPr/>
          <p:nvPr/>
        </p:nvSpPr>
        <p:spPr>
          <a:xfrm>
            <a:off x="5325662" y="2152933"/>
            <a:ext cx="1121348" cy="22842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FCB4994-66D9-4CEB-8C40-FD8A54307BB2}"/>
              </a:ext>
            </a:extLst>
          </p:cNvPr>
          <p:cNvSpPr/>
          <p:nvPr/>
        </p:nvSpPr>
        <p:spPr>
          <a:xfrm>
            <a:off x="1397741" y="4914899"/>
            <a:ext cx="3067726" cy="73212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5DE7E85-C5E6-4679-B30D-9AAF7EC85015}"/>
              </a:ext>
            </a:extLst>
          </p:cNvPr>
          <p:cNvSpPr/>
          <p:nvPr/>
        </p:nvSpPr>
        <p:spPr>
          <a:xfrm>
            <a:off x="1397740" y="2544265"/>
            <a:ext cx="3067727" cy="23730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D50B48C6-50A5-B49A-8DF4-7C9B3E8C3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87" y="1914313"/>
            <a:ext cx="3677093" cy="25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877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3 (30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406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vil gerne forudse om en person får en hjertesygdom eller ej, altså </a:t>
            </a:r>
            <a:r>
              <a:rPr lang="da-DK" sz="1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da-DK" sz="12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chd</a:t>
            </a: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Udregn først en baseline. Kan du forudse bedre end baselinen med Logistisk Regression? </a:t>
            </a:r>
            <a:endParaRPr lang="da-DK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 til baseline: 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Husk vi kan kalde .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value_counts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på vores 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chd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kolonne for at få antallet i hver klasse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Skulle gerne give omkring 65% hvis vi forudser ingen (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chd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=0) til at have en hjertesygdom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med et 80/20 split og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=42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Skulle gerne give omkring 74% </a:t>
            </a:r>
            <a:endParaRPr lang="da-DK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vil gerne forudse om en vin er god eller ej, altså </a:t>
            </a:r>
            <a:r>
              <a:rPr lang="da-DK" sz="1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da-DK" sz="12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good_quality</a:t>
            </a: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Udregn først en baseline. Brug et Decision Tree til at forudse vin kvalitet (og se om den er bedre end baseline).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med 80/20 split og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=42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Skulle gerne give omkring 71-74%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Prøv at giv træet en relativ lav max dybde (måske 3-4) og plot det, hvad er vigtige attributter? 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endParaRPr lang="da-DK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(Ekstra) Vi vil gerne finde den bedste træ dybde til at forudse om en person får en hjertesygdom, altså </a:t>
            </a:r>
            <a:r>
              <a:rPr lang="da-DK" sz="1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da-DK" sz="12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chd</a:t>
            </a: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Det kræver følgende skridt: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først med at lave et 80/20 split og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=42. 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Definer herefter en liste til at gemme dine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accuracies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i. 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Kør et loop fra 1 til 20 hvor du inde i loopet træner et træ med den dybde du er nået til i loopet. 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Husk at gemme 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accuracien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 det her træ og tilføj det til listen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Hints: for i in range(1,20), 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til sidst listen med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hvilken dybde giver den bedste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475488" lvl="2" indent="0" algn="just">
              <a:lnSpc>
                <a:spcPct val="100000"/>
              </a:lnSpc>
              <a:buClrTx/>
              <a:buNone/>
            </a:pPr>
            <a:endParaRPr lang="da-DK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da-D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7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/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41512894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/>
              <a:t>Avanceret</a:t>
            </a:r>
          </a:p>
        </p:txBody>
      </p:sp>
    </p:spTree>
    <p:extLst>
      <p:ext uri="{BB962C8B-B14F-4D97-AF65-F5344CB8AC3E}">
        <p14:creationId xmlns:p14="http://schemas.microsoft.com/office/powerpoint/2010/main" val="30404713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Klassificering af kriminalitet i San Francisco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 fleste af de data eksempler vi har set i dag har været næsten ”lige til”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Har ikke krævet så meget bearbejdelse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er nogle klassiske skole eksempler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er i virkeligheden nogle ret små datasæt!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Datasæt i virkeligheden kan være ekstremt rodet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ekstremt store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lad os prøve at kigge på et rodet stort datasæt!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Kriminalitet i San Francisco</a:t>
            </a:r>
          </a:p>
        </p:txBody>
      </p:sp>
    </p:spTree>
    <p:extLst>
      <p:ext uri="{BB962C8B-B14F-4D97-AF65-F5344CB8AC3E}">
        <p14:creationId xmlns:p14="http://schemas.microsoft.com/office/powerpoint/2010/main" val="41320045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datasæt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F602688-26EE-47FB-BA63-50E9CEE58040}"/>
              </a:ext>
            </a:extLst>
          </p:cNvPr>
          <p:cNvSpPr txBox="1"/>
          <p:nvPr/>
        </p:nvSpPr>
        <p:spPr>
          <a:xfrm>
            <a:off x="989400" y="1645920"/>
            <a:ext cx="10213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brugt et ældre et fra 2003-2018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 hentes her: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https://data.sfgov.org/Public-Safety/Police-Department-Incident-Reports-Historical-2003/tmnf-yvry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Består af 2 millioner + rækker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Altså 2 millioner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kriminaliteter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Består af 36 kolonner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Hvilken type kriminalitet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skete det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Hvornår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Osv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Mål: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Forudse om det er svindel eller biltyveri der er sket ud fra placering og tidspunkt i SF</a:t>
            </a:r>
          </a:p>
        </p:txBody>
      </p:sp>
    </p:spTree>
    <p:extLst>
      <p:ext uri="{BB962C8B-B14F-4D97-AF65-F5344CB8AC3E}">
        <p14:creationId xmlns:p14="http://schemas.microsoft.com/office/powerpoint/2010/main" val="2704594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Afrunding &amp; anbefalinger</a:t>
            </a:r>
          </a:p>
        </p:txBody>
      </p:sp>
      <p:sp>
        <p:nvSpPr>
          <p:cNvPr id="5" name="Pladsholder til indhold 2">
            <a:extLst>
              <a:ext uri="{FF2B5EF4-FFF2-40B4-BE49-F238E27FC236}">
                <a16:creationId xmlns:a16="http://schemas.microsoft.com/office/drawing/2014/main" id="{5CD7C54D-4F83-4585-B2CE-EF161179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7235"/>
            <a:ext cx="9343085" cy="3492314"/>
          </a:xfrm>
        </p:spPr>
        <p:txBody>
          <a:bodyPr>
            <a:no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Machine learning er meget populært lige nu!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 med gode grunde, det har vist virkelig gode resultater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Specielt den forgrening af Machine Learning der hedder ”Deep Learning” (Neurale Netværk)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Hvilket er der jeg skriver speciale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Hvis i synes det er spændende så prøv flere ting ud! Andre datasæt, algoritmer 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osv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Gode ressourcer: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https://scikit-learn.org/stable/tutorial/basic/tutorial.html</a:t>
            </a: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https://pandas.pydata.org/pandas-docs/stable/user_guide/10min.html</a:t>
            </a: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https://machinelearningmastery.com/</a:t>
            </a: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Artikler hvor ML bliver brugt: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https://towardsdatascience.com/</a:t>
            </a: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Løsningerne til i dag, både </a:t>
            </a:r>
            <a:r>
              <a:rPr lang="da-DK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</a:t>
            </a:r>
            <a:r>
              <a:rPr lang="da-DK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Calibri" panose="020F0502020204030204" pitchFamily="34" charset="0"/>
                <a:hlinkClick r:id="rId6"/>
              </a:rPr>
              <a:t>https://github.com/AndersBensen/python_101/raw/main/ml_beginner/solutions.zip</a:t>
            </a:r>
            <a:endParaRPr lang="da-DK" sz="1600" dirty="0">
              <a:effectLst/>
              <a:latin typeface="Calibri" panose="020F0502020204030204" pitchFamily="34" charset="0"/>
            </a:endParaRPr>
          </a:p>
          <a:p>
            <a:pPr marL="201168" lvl="1" indent="0">
              <a:buClrTx/>
              <a:buNone/>
            </a:pP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da-DK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da-DK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837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Spørgsmål?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E4947F20-D627-4407-856D-2C405B23C625}"/>
              </a:ext>
            </a:extLst>
          </p:cNvPr>
          <p:cNvSpPr txBox="1"/>
          <p:nvPr/>
        </p:nvSpPr>
        <p:spPr>
          <a:xfrm>
            <a:off x="1331089" y="4525701"/>
            <a:ext cx="414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anders_bensen@hotmail.com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9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er AI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(AI)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program der opfører sig intelligent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hvordan definerer man intelligens?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er ikke det samme som Machine Learning (ML)!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er en ”undergenre” af AI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er dog den del af AI der har vist mest potentiale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det så er Deep Learning (DL) der vinder der 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8A1F543-8ADD-1FA6-9739-3F23F6B34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75" y="2008415"/>
            <a:ext cx="3654339" cy="35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72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”Studiet af algoritmer der automatisk forbedrer sig igennem erfaring og data”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Meget formelt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laver programmer som finder mønstre i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Mere praktisk </a:t>
            </a:r>
            <a:endParaRPr lang="da-DK" sz="2000" dirty="0"/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362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0AEDDC30-7D3C-4CC3-BF38-24E493CAE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82" y="1899347"/>
            <a:ext cx="9089036" cy="44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6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algoritmer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 er mange forskellige algoritmer (kaldes også modeller når vi bruger dem)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Naive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Neurale netværk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Osv.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Nogle er bedre til nogle ting end andre 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9911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algoritmer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 er mange forskellige algoritmer (kaldes også modeller når vi bruger dem)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Naive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Neurale netværk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Osv.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Nogle er bedre til nogle ting end andre 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1FC737D-CD02-42B8-BDB5-DD3718F78B06}"/>
              </a:ext>
            </a:extLst>
          </p:cNvPr>
          <p:cNvSpPr/>
          <p:nvPr/>
        </p:nvSpPr>
        <p:spPr>
          <a:xfrm>
            <a:off x="1219200" y="2405528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D1B5C2-E825-499A-973E-5DF4418DE0DC}"/>
              </a:ext>
            </a:extLst>
          </p:cNvPr>
          <p:cNvSpPr/>
          <p:nvPr/>
        </p:nvSpPr>
        <p:spPr>
          <a:xfrm>
            <a:off x="1219200" y="2862567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9C16E29-EB7E-409F-B7CC-7BABEA95ED56}"/>
              </a:ext>
            </a:extLst>
          </p:cNvPr>
          <p:cNvSpPr/>
          <p:nvPr/>
        </p:nvSpPr>
        <p:spPr>
          <a:xfrm>
            <a:off x="1219200" y="3309875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7510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rolle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83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tager udgangspunkt i et datasæt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man vil have at vores </a:t>
            </a:r>
            <a:r>
              <a:rPr lang="da-DK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lærer fra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– Forudse om en person får en hjertesygdom ud fra sundhedsdata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Modellen </a:t>
            </a:r>
            <a:r>
              <a:rPr lang="da-DK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træner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at kunne finde mønstre i den her data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den har trænet færdig kan vi bruge modellen til at forudse nye 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kalder den data vi bruger til at forudse noget for </a:t>
            </a:r>
            <a:r>
              <a:rPr lang="da-DK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data vi gerne vil forudse kalder vi for </a:t>
            </a:r>
            <a:r>
              <a:rPr lang="da-DK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1280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737360"/>
            <a:ext cx="10213200" cy="5497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har allerede svaret i vores datasæt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vil gerne have en algoritme til at lære sammenhængen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Vores algoritme forbedrer sig ved at træne ud fra </a:t>
            </a:r>
            <a:r>
              <a:rPr lang="da-DK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</a:t>
            </a:r>
            <a:r>
              <a:rPr lang="da-DK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Splittes op i Regression / Klassifikation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har ikke svaret i vores datasæt!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vil gerne have at en algoritme finder en sammenhæng alligevel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har kun </a:t>
            </a:r>
            <a:r>
              <a:rPr lang="da-DK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intet </a:t>
            </a:r>
            <a:r>
              <a:rPr lang="da-DK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gerne vil forudse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dag fokuserer vi kun på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learning! </a:t>
            </a:r>
            <a:endParaRPr lang="da-DK" sz="2000" dirty="0"/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3704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datasættet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72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datasæt ofte bruge i 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Lavet af en biolog i ~ 1936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Består af 3 forskellige slags blomster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der er målt på 50 af hver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5" name="Billede 4" descr="Et billede, der indeholder blomst, plante, lilla&#10;&#10;Automatisk genereret beskrivelse">
            <a:extLst>
              <a:ext uri="{FF2B5EF4-FFF2-40B4-BE49-F238E27FC236}">
                <a16:creationId xmlns:a16="http://schemas.microsoft.com/office/drawing/2014/main" id="{2E30AC4D-CD40-459C-A900-CE00B58B2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64" y="1899822"/>
            <a:ext cx="6100979" cy="22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mig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Anders Bensen Ottsen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Diplomingeniør i Softwareteknologi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Computer Science &amp;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Danmarks Tekniske Universitet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Skriver pt. speciale i AI &amp; ansigtsgenkendelse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Machine Learning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Engineer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ved Weel &amp; Sandvig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undervist 10+ kurser for IDA efterhånden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5820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datasættet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7F3AAAA-CA2D-48C6-B3B5-A3222C52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t="14932" r="9450" b="4089"/>
          <a:stretch/>
        </p:blipFill>
        <p:spPr>
          <a:xfrm>
            <a:off x="2712720" y="1889759"/>
            <a:ext cx="5994400" cy="43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6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datasættet </a:t>
            </a:r>
            <a:r>
              <a:rPr lang="da-D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7F3AAAA-CA2D-48C6-B3B5-A3222C52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t="14932" r="9450" b="4089"/>
          <a:stretch/>
        </p:blipFill>
        <p:spPr>
          <a:xfrm>
            <a:off x="2712720" y="1889759"/>
            <a:ext cx="5994400" cy="4351491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C35D95EF-CF3F-4CE8-BC01-A47215158BB6}"/>
              </a:ext>
            </a:extLst>
          </p:cNvPr>
          <p:cNvSpPr/>
          <p:nvPr/>
        </p:nvSpPr>
        <p:spPr>
          <a:xfrm>
            <a:off x="3566160" y="2611120"/>
            <a:ext cx="1656080" cy="2438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DB80D5B1-E974-4614-8566-6005CC11A0E7}"/>
              </a:ext>
            </a:extLst>
          </p:cNvPr>
          <p:cNvCxnSpPr>
            <a:cxnSpLocks/>
          </p:cNvCxnSpPr>
          <p:nvPr/>
        </p:nvCxnSpPr>
        <p:spPr>
          <a:xfrm flipH="1" flipV="1">
            <a:off x="2357120" y="3429000"/>
            <a:ext cx="1188720" cy="309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134FF465-B9DA-4FC8-B000-29429F3582C8}"/>
              </a:ext>
            </a:extLst>
          </p:cNvPr>
          <p:cNvSpPr txBox="1"/>
          <p:nvPr/>
        </p:nvSpPr>
        <p:spPr>
          <a:xfrm>
            <a:off x="2001520" y="3090893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X</a:t>
            </a:r>
            <a:endParaRPr lang="da-DK" b="1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A789FD8-F61A-4DFC-9393-A9D6FDC12544}"/>
              </a:ext>
            </a:extLst>
          </p:cNvPr>
          <p:cNvSpPr/>
          <p:nvPr/>
        </p:nvSpPr>
        <p:spPr>
          <a:xfrm>
            <a:off x="5283200" y="2611121"/>
            <a:ext cx="579120" cy="2438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F3DA8F5-0EC0-43CD-8C3A-E9015D960AF6}"/>
              </a:ext>
            </a:extLst>
          </p:cNvPr>
          <p:cNvCxnSpPr>
            <a:cxnSpLocks/>
          </p:cNvCxnSpPr>
          <p:nvPr/>
        </p:nvCxnSpPr>
        <p:spPr>
          <a:xfrm flipV="1">
            <a:off x="5582920" y="2349501"/>
            <a:ext cx="0" cy="21956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5E9E12E3-17C4-4D2F-A684-C9D6D6C769B1}"/>
              </a:ext>
            </a:extLst>
          </p:cNvPr>
          <p:cNvSpPr txBox="1"/>
          <p:nvPr/>
        </p:nvSpPr>
        <p:spPr>
          <a:xfrm>
            <a:off x="5410200" y="1827243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y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895316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datasættet </a:t>
            </a:r>
            <a:r>
              <a:rPr lang="da-D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klassifikation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7F3AAAA-CA2D-48C6-B3B5-A3222C52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t="14932" r="9450" b="4089"/>
          <a:stretch/>
        </p:blipFill>
        <p:spPr>
          <a:xfrm>
            <a:off x="2712720" y="1889759"/>
            <a:ext cx="5994400" cy="4351491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C35D95EF-CF3F-4CE8-BC01-A47215158BB6}"/>
              </a:ext>
            </a:extLst>
          </p:cNvPr>
          <p:cNvSpPr/>
          <p:nvPr/>
        </p:nvSpPr>
        <p:spPr>
          <a:xfrm>
            <a:off x="3545840" y="2611120"/>
            <a:ext cx="2265678" cy="2438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DB80D5B1-E974-4614-8566-6005CC11A0E7}"/>
              </a:ext>
            </a:extLst>
          </p:cNvPr>
          <p:cNvCxnSpPr>
            <a:cxnSpLocks/>
          </p:cNvCxnSpPr>
          <p:nvPr/>
        </p:nvCxnSpPr>
        <p:spPr>
          <a:xfrm flipH="1" flipV="1">
            <a:off x="2357120" y="3429000"/>
            <a:ext cx="1188720" cy="309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134FF465-B9DA-4FC8-B000-29429F3582C8}"/>
              </a:ext>
            </a:extLst>
          </p:cNvPr>
          <p:cNvSpPr txBox="1"/>
          <p:nvPr/>
        </p:nvSpPr>
        <p:spPr>
          <a:xfrm>
            <a:off x="2001520" y="3090893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X</a:t>
            </a:r>
            <a:endParaRPr lang="da-DK" b="1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A789FD8-F61A-4DFC-9393-A9D6FDC12544}"/>
              </a:ext>
            </a:extLst>
          </p:cNvPr>
          <p:cNvSpPr/>
          <p:nvPr/>
        </p:nvSpPr>
        <p:spPr>
          <a:xfrm>
            <a:off x="5872480" y="2611121"/>
            <a:ext cx="711200" cy="2438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F3DA8F5-0EC0-43CD-8C3A-E9015D960AF6}"/>
              </a:ext>
            </a:extLst>
          </p:cNvPr>
          <p:cNvCxnSpPr>
            <a:cxnSpLocks/>
          </p:cNvCxnSpPr>
          <p:nvPr/>
        </p:nvCxnSpPr>
        <p:spPr>
          <a:xfrm flipH="1" flipV="1">
            <a:off x="5811518" y="2380480"/>
            <a:ext cx="284482" cy="23064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5E9E12E3-17C4-4D2F-A684-C9D6D6C769B1}"/>
              </a:ext>
            </a:extLst>
          </p:cNvPr>
          <p:cNvSpPr txBox="1"/>
          <p:nvPr/>
        </p:nvSpPr>
        <p:spPr>
          <a:xfrm>
            <a:off x="5516880" y="1857448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y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745626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 err="1"/>
              <a:t>Prep</a:t>
            </a:r>
            <a:r>
              <a:rPr lang="da-DK" dirty="0"/>
              <a:t> af data i Python</a:t>
            </a:r>
          </a:p>
        </p:txBody>
      </p:sp>
    </p:spTree>
    <p:extLst>
      <p:ext uri="{BB962C8B-B14F-4D97-AF65-F5344CB8AC3E}">
        <p14:creationId xmlns:p14="http://schemas.microsoft.com/office/powerpoint/2010/main" val="2390727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63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bibliotek lavet til nemt at bearbejde data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kan: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Nemt hente data ind i Python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Analysere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næsten blevet de facto standarden til at analysere data i Python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4048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17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Når man henter data ind igennem Pandas får man en dataframe(df)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Hvilket er et slags objekt, der har vildt mange metoder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dataframe minder meget om en tabel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den her dataframe man arbejder med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63320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538E62B3-D039-4956-B8E1-5ABA45C078E2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8366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</p:spTree>
    <p:extLst>
      <p:ext uri="{BB962C8B-B14F-4D97-AF65-F5344CB8AC3E}">
        <p14:creationId xmlns:p14="http://schemas.microsoft.com/office/powerpoint/2010/main" val="608165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1119DDD7-3B33-4552-890D-8ECB95A3AFF5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795823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0ABD779-BCB5-1A44-BF82-E031D54B22B1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208748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Jens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Jens Kristian Vitus Bering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IDA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BSc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 Software Engineering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Software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studenterudvikler ved Bankdata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han programmerer finans software 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78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5F82DC3-6EC1-B472-E148-10893C4A4F42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407676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631EEE71-6107-4949-A436-58778D19B275}"/>
              </a:ext>
            </a:extLst>
          </p:cNvPr>
          <p:cNvCxnSpPr>
            <a:cxnSpLocks/>
          </p:cNvCxnSpPr>
          <p:nvPr/>
        </p:nvCxnSpPr>
        <p:spPr>
          <a:xfrm>
            <a:off x="3352398" y="4307627"/>
            <a:ext cx="41855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3ACBA32-B5A7-49FF-882E-06BA9BB9FF26}"/>
              </a:ext>
            </a:extLst>
          </p:cNvPr>
          <p:cNvSpPr/>
          <p:nvPr/>
        </p:nvSpPr>
        <p:spPr>
          <a:xfrm>
            <a:off x="1656077" y="4099365"/>
            <a:ext cx="1695523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A9E47F-B252-44AC-99B0-9DACC222A809}"/>
              </a:ext>
            </a:extLst>
          </p:cNvPr>
          <p:cNvSpPr txBox="1"/>
          <p:nvPr/>
        </p:nvSpPr>
        <p:spPr>
          <a:xfrm>
            <a:off x="7558242" y="4036204"/>
            <a:ext cx="379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Hvad er den basale statistik for vores data?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6993636A-9AC9-5D2D-2F71-E9446BB2DEA1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297256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631EEE71-6107-4949-A436-58778D19B275}"/>
              </a:ext>
            </a:extLst>
          </p:cNvPr>
          <p:cNvCxnSpPr>
            <a:cxnSpLocks/>
          </p:cNvCxnSpPr>
          <p:nvPr/>
        </p:nvCxnSpPr>
        <p:spPr>
          <a:xfrm>
            <a:off x="3352398" y="4307627"/>
            <a:ext cx="41855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3ACBA32-B5A7-49FF-882E-06BA9BB9FF26}"/>
              </a:ext>
            </a:extLst>
          </p:cNvPr>
          <p:cNvSpPr/>
          <p:nvPr/>
        </p:nvSpPr>
        <p:spPr>
          <a:xfrm>
            <a:off x="1656077" y="4099365"/>
            <a:ext cx="1695523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A9E47F-B252-44AC-99B0-9DACC222A809}"/>
              </a:ext>
            </a:extLst>
          </p:cNvPr>
          <p:cNvSpPr txBox="1"/>
          <p:nvPr/>
        </p:nvSpPr>
        <p:spPr>
          <a:xfrm>
            <a:off x="7558242" y="4036204"/>
            <a:ext cx="379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Hvad er den basale statistik for vores data?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55FE4B7-B490-4589-B171-E91713618011}"/>
              </a:ext>
            </a:extLst>
          </p:cNvPr>
          <p:cNvSpPr/>
          <p:nvPr/>
        </p:nvSpPr>
        <p:spPr>
          <a:xfrm>
            <a:off x="1676400" y="4615772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276648C9-DF36-4B2D-8F95-B1C071117070}"/>
              </a:ext>
            </a:extLst>
          </p:cNvPr>
          <p:cNvCxnSpPr>
            <a:cxnSpLocks/>
          </p:cNvCxnSpPr>
          <p:nvPr/>
        </p:nvCxnSpPr>
        <p:spPr>
          <a:xfrm flipV="1">
            <a:off x="3097999" y="4819997"/>
            <a:ext cx="4439924" cy="201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felt 29">
            <a:extLst>
              <a:ext uri="{FF2B5EF4-FFF2-40B4-BE49-F238E27FC236}">
                <a16:creationId xmlns:a16="http://schemas.microsoft.com/office/drawing/2014/main" id="{2F87AEF4-FA27-48FC-97BC-8C6A3E6A3C2A}"/>
              </a:ext>
            </a:extLst>
          </p:cNvPr>
          <p:cNvSpPr txBox="1"/>
          <p:nvPr/>
        </p:nvSpPr>
        <p:spPr>
          <a:xfrm>
            <a:off x="7558242" y="4579820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udelukkende ‘type’ kolonnen som en slags liste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AE8E568-3637-951F-6D7A-45C0B7030D2D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1639564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631EEE71-6107-4949-A436-58778D19B275}"/>
              </a:ext>
            </a:extLst>
          </p:cNvPr>
          <p:cNvCxnSpPr>
            <a:cxnSpLocks/>
          </p:cNvCxnSpPr>
          <p:nvPr/>
        </p:nvCxnSpPr>
        <p:spPr>
          <a:xfrm>
            <a:off x="3352398" y="4307627"/>
            <a:ext cx="41855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3ACBA32-B5A7-49FF-882E-06BA9BB9FF26}"/>
              </a:ext>
            </a:extLst>
          </p:cNvPr>
          <p:cNvSpPr/>
          <p:nvPr/>
        </p:nvSpPr>
        <p:spPr>
          <a:xfrm>
            <a:off x="1656077" y="4099365"/>
            <a:ext cx="1695523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A9E47F-B252-44AC-99B0-9DACC222A809}"/>
              </a:ext>
            </a:extLst>
          </p:cNvPr>
          <p:cNvSpPr txBox="1"/>
          <p:nvPr/>
        </p:nvSpPr>
        <p:spPr>
          <a:xfrm>
            <a:off x="7558242" y="4036204"/>
            <a:ext cx="379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Hvad er den basale statistik for vores data?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55FE4B7-B490-4589-B171-E91713618011}"/>
              </a:ext>
            </a:extLst>
          </p:cNvPr>
          <p:cNvSpPr/>
          <p:nvPr/>
        </p:nvSpPr>
        <p:spPr>
          <a:xfrm>
            <a:off x="1676400" y="4615772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276648C9-DF36-4B2D-8F95-B1C071117070}"/>
              </a:ext>
            </a:extLst>
          </p:cNvPr>
          <p:cNvCxnSpPr>
            <a:cxnSpLocks/>
          </p:cNvCxnSpPr>
          <p:nvPr/>
        </p:nvCxnSpPr>
        <p:spPr>
          <a:xfrm flipV="1">
            <a:off x="3097999" y="4819997"/>
            <a:ext cx="4439924" cy="201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felt 29">
            <a:extLst>
              <a:ext uri="{FF2B5EF4-FFF2-40B4-BE49-F238E27FC236}">
                <a16:creationId xmlns:a16="http://schemas.microsoft.com/office/drawing/2014/main" id="{2F87AEF4-FA27-48FC-97BC-8C6A3E6A3C2A}"/>
              </a:ext>
            </a:extLst>
          </p:cNvPr>
          <p:cNvSpPr txBox="1"/>
          <p:nvPr/>
        </p:nvSpPr>
        <p:spPr>
          <a:xfrm>
            <a:off x="7558242" y="4579820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udelukkende ‘type’ kolonnen som en slags liste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005520E-7EEE-43C2-8C48-2EA5E7D9BDFE}"/>
              </a:ext>
            </a:extLst>
          </p:cNvPr>
          <p:cNvSpPr/>
          <p:nvPr/>
        </p:nvSpPr>
        <p:spPr>
          <a:xfrm>
            <a:off x="1635758" y="5111094"/>
            <a:ext cx="4277362" cy="48326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2" name="Lige forbindelse 31">
            <a:extLst>
              <a:ext uri="{FF2B5EF4-FFF2-40B4-BE49-F238E27FC236}">
                <a16:creationId xmlns:a16="http://schemas.microsoft.com/office/drawing/2014/main" id="{EB845BE8-2821-4D8C-B837-B88BD7ECBB14}"/>
              </a:ext>
            </a:extLst>
          </p:cNvPr>
          <p:cNvCxnSpPr>
            <a:cxnSpLocks/>
          </p:cNvCxnSpPr>
          <p:nvPr/>
        </p:nvCxnSpPr>
        <p:spPr>
          <a:xfrm>
            <a:off x="5902960" y="5350156"/>
            <a:ext cx="1645122" cy="124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felt 34">
            <a:extLst>
              <a:ext uri="{FF2B5EF4-FFF2-40B4-BE49-F238E27FC236}">
                <a16:creationId xmlns:a16="http://schemas.microsoft.com/office/drawing/2014/main" id="{D8C17FC5-2E50-4AC7-BB67-636C8AE2D060}"/>
              </a:ext>
            </a:extLst>
          </p:cNvPr>
          <p:cNvSpPr txBox="1"/>
          <p:nvPr/>
        </p:nvSpPr>
        <p:spPr>
          <a:xfrm>
            <a:off x="7558242" y="5121589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både ‘</a:t>
            </a:r>
            <a:r>
              <a:rPr lang="da-DK" dirty="0" err="1"/>
              <a:t>sepal_length</a:t>
            </a:r>
            <a:r>
              <a:rPr lang="da-DK" dirty="0"/>
              <a:t>’ og ‘</a:t>
            </a:r>
            <a:r>
              <a:rPr lang="da-DK" dirty="0" err="1"/>
              <a:t>sepal_width</a:t>
            </a:r>
            <a:r>
              <a:rPr lang="da-DK" dirty="0"/>
              <a:t>’ kolonnerne som en ny df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1B20706-8AA9-CCBB-4023-0A2DD40A25CA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4053987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631EEE71-6107-4949-A436-58778D19B275}"/>
              </a:ext>
            </a:extLst>
          </p:cNvPr>
          <p:cNvCxnSpPr>
            <a:cxnSpLocks/>
          </p:cNvCxnSpPr>
          <p:nvPr/>
        </p:nvCxnSpPr>
        <p:spPr>
          <a:xfrm>
            <a:off x="3352398" y="4307627"/>
            <a:ext cx="41855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3ACBA32-B5A7-49FF-882E-06BA9BB9FF26}"/>
              </a:ext>
            </a:extLst>
          </p:cNvPr>
          <p:cNvSpPr/>
          <p:nvPr/>
        </p:nvSpPr>
        <p:spPr>
          <a:xfrm>
            <a:off x="1656077" y="4099365"/>
            <a:ext cx="1695523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A9E47F-B252-44AC-99B0-9DACC222A809}"/>
              </a:ext>
            </a:extLst>
          </p:cNvPr>
          <p:cNvSpPr txBox="1"/>
          <p:nvPr/>
        </p:nvSpPr>
        <p:spPr>
          <a:xfrm>
            <a:off x="7558242" y="4036204"/>
            <a:ext cx="379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Hvad er den basale statistik for vores data?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55FE4B7-B490-4589-B171-E91713618011}"/>
              </a:ext>
            </a:extLst>
          </p:cNvPr>
          <p:cNvSpPr/>
          <p:nvPr/>
        </p:nvSpPr>
        <p:spPr>
          <a:xfrm>
            <a:off x="1676400" y="4615772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276648C9-DF36-4B2D-8F95-B1C071117070}"/>
              </a:ext>
            </a:extLst>
          </p:cNvPr>
          <p:cNvCxnSpPr>
            <a:cxnSpLocks/>
          </p:cNvCxnSpPr>
          <p:nvPr/>
        </p:nvCxnSpPr>
        <p:spPr>
          <a:xfrm flipV="1">
            <a:off x="3097999" y="4819997"/>
            <a:ext cx="4439924" cy="201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felt 29">
            <a:extLst>
              <a:ext uri="{FF2B5EF4-FFF2-40B4-BE49-F238E27FC236}">
                <a16:creationId xmlns:a16="http://schemas.microsoft.com/office/drawing/2014/main" id="{2F87AEF4-FA27-48FC-97BC-8C6A3E6A3C2A}"/>
              </a:ext>
            </a:extLst>
          </p:cNvPr>
          <p:cNvSpPr txBox="1"/>
          <p:nvPr/>
        </p:nvSpPr>
        <p:spPr>
          <a:xfrm>
            <a:off x="7558242" y="4579820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udelukkende ‘type’ kolonnen som en slags liste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005520E-7EEE-43C2-8C48-2EA5E7D9BDFE}"/>
              </a:ext>
            </a:extLst>
          </p:cNvPr>
          <p:cNvSpPr/>
          <p:nvPr/>
        </p:nvSpPr>
        <p:spPr>
          <a:xfrm>
            <a:off x="1635758" y="5111094"/>
            <a:ext cx="4277362" cy="48326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2" name="Lige forbindelse 31">
            <a:extLst>
              <a:ext uri="{FF2B5EF4-FFF2-40B4-BE49-F238E27FC236}">
                <a16:creationId xmlns:a16="http://schemas.microsoft.com/office/drawing/2014/main" id="{EB845BE8-2821-4D8C-B837-B88BD7ECBB14}"/>
              </a:ext>
            </a:extLst>
          </p:cNvPr>
          <p:cNvCxnSpPr>
            <a:cxnSpLocks/>
          </p:cNvCxnSpPr>
          <p:nvPr/>
        </p:nvCxnSpPr>
        <p:spPr>
          <a:xfrm>
            <a:off x="5902960" y="5350156"/>
            <a:ext cx="1645122" cy="124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felt 34">
            <a:extLst>
              <a:ext uri="{FF2B5EF4-FFF2-40B4-BE49-F238E27FC236}">
                <a16:creationId xmlns:a16="http://schemas.microsoft.com/office/drawing/2014/main" id="{D8C17FC5-2E50-4AC7-BB67-636C8AE2D060}"/>
              </a:ext>
            </a:extLst>
          </p:cNvPr>
          <p:cNvSpPr txBox="1"/>
          <p:nvPr/>
        </p:nvSpPr>
        <p:spPr>
          <a:xfrm>
            <a:off x="7558242" y="5121589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både ‘</a:t>
            </a:r>
            <a:r>
              <a:rPr lang="da-DK" dirty="0" err="1"/>
              <a:t>sepal_length</a:t>
            </a:r>
            <a:r>
              <a:rPr lang="da-DK" dirty="0"/>
              <a:t>’ og ‘</a:t>
            </a:r>
            <a:r>
              <a:rPr lang="da-DK" dirty="0" err="1"/>
              <a:t>sepal_width</a:t>
            </a:r>
            <a:r>
              <a:rPr lang="da-DK" dirty="0"/>
              <a:t>’ kolonnerne som en ny df</a:t>
            </a: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82D7B2D4-20D0-4922-BEF2-8D3F45F95627}"/>
              </a:ext>
            </a:extLst>
          </p:cNvPr>
          <p:cNvSpPr txBox="1"/>
          <p:nvPr/>
        </p:nvSpPr>
        <p:spPr>
          <a:xfrm>
            <a:off x="1097280" y="5634553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ACA611C-DE86-FEF5-27A0-4F73FA013C6C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335247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2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114632EE-D50E-43EE-BEE6-D0619F5B6F43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</p:spTree>
    <p:extLst>
      <p:ext uri="{BB962C8B-B14F-4D97-AF65-F5344CB8AC3E}">
        <p14:creationId xmlns:p14="http://schemas.microsoft.com/office/powerpoint/2010/main" val="16183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76213426-160E-4ADC-8694-14284F3C1FA5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BD83E0D-44DC-4894-B66B-55DADA1ABE93}"/>
              </a:ext>
            </a:extLst>
          </p:cNvPr>
          <p:cNvSpPr/>
          <p:nvPr/>
        </p:nvSpPr>
        <p:spPr>
          <a:xfrm>
            <a:off x="1577214" y="3310536"/>
            <a:ext cx="2852545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47788C0A-95FB-4DA3-8BB9-51F919E5387F}"/>
              </a:ext>
            </a:extLst>
          </p:cNvPr>
          <p:cNvCxnSpPr>
            <a:cxnSpLocks/>
          </p:cNvCxnSpPr>
          <p:nvPr/>
        </p:nvCxnSpPr>
        <p:spPr>
          <a:xfrm flipV="1">
            <a:off x="4429759" y="3539253"/>
            <a:ext cx="2644016" cy="99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EEDB9E12-550E-41E0-BF9D-8B5728DC3DFE}"/>
              </a:ext>
            </a:extLst>
          </p:cNvPr>
          <p:cNvSpPr txBox="1"/>
          <p:nvPr/>
        </p:nvSpPr>
        <p:spPr>
          <a:xfrm>
            <a:off x="7083934" y="3259029"/>
            <a:ext cx="35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er der af hver slags i kolonnen ‘type’?</a:t>
            </a:r>
          </a:p>
        </p:txBody>
      </p:sp>
    </p:spTree>
    <p:extLst>
      <p:ext uri="{BB962C8B-B14F-4D97-AF65-F5344CB8AC3E}">
        <p14:creationId xmlns:p14="http://schemas.microsoft.com/office/powerpoint/2010/main" val="3699022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9BD83E0D-44DC-4894-B66B-55DADA1ABE93}"/>
              </a:ext>
            </a:extLst>
          </p:cNvPr>
          <p:cNvSpPr/>
          <p:nvPr/>
        </p:nvSpPr>
        <p:spPr>
          <a:xfrm>
            <a:off x="1577214" y="3310536"/>
            <a:ext cx="2852545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3819CA-5410-4111-BF12-BAC40E1B6DE4}"/>
              </a:ext>
            </a:extLst>
          </p:cNvPr>
          <p:cNvSpPr/>
          <p:nvPr/>
        </p:nvSpPr>
        <p:spPr>
          <a:xfrm>
            <a:off x="1564640" y="3808231"/>
            <a:ext cx="3139438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47788C0A-95FB-4DA3-8BB9-51F919E5387F}"/>
              </a:ext>
            </a:extLst>
          </p:cNvPr>
          <p:cNvCxnSpPr>
            <a:cxnSpLocks/>
          </p:cNvCxnSpPr>
          <p:nvPr/>
        </p:nvCxnSpPr>
        <p:spPr>
          <a:xfrm flipV="1">
            <a:off x="4429759" y="3539253"/>
            <a:ext cx="2644016" cy="99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EEDB9E12-550E-41E0-BF9D-8B5728DC3DFE}"/>
              </a:ext>
            </a:extLst>
          </p:cNvPr>
          <p:cNvSpPr txBox="1"/>
          <p:nvPr/>
        </p:nvSpPr>
        <p:spPr>
          <a:xfrm>
            <a:off x="7083934" y="3259029"/>
            <a:ext cx="35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er der af hver slags i kolonnen ‘type’?</a:t>
            </a:r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7FA66FEA-EDA6-40BD-BF64-0C7B8A03116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704078" y="4034864"/>
            <a:ext cx="2369697" cy="120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8719A133-19CD-4468-82F9-CE7BDF60246C}"/>
              </a:ext>
            </a:extLst>
          </p:cNvPr>
          <p:cNvSpPr txBox="1"/>
          <p:nvPr/>
        </p:nvSpPr>
        <p:spPr>
          <a:xfrm>
            <a:off x="7073775" y="3850198"/>
            <a:ext cx="352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Slet kolonnen (derfor axis=1) ‘type’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4EEEB880-9E81-4855-A2DA-BAD67411BEC8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</p:spTree>
    <p:extLst>
      <p:ext uri="{BB962C8B-B14F-4D97-AF65-F5344CB8AC3E}">
        <p14:creationId xmlns:p14="http://schemas.microsoft.com/office/powerpoint/2010/main" val="2023519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9BD83E0D-44DC-4894-B66B-55DADA1ABE93}"/>
              </a:ext>
            </a:extLst>
          </p:cNvPr>
          <p:cNvSpPr/>
          <p:nvPr/>
        </p:nvSpPr>
        <p:spPr>
          <a:xfrm>
            <a:off x="1577214" y="3310536"/>
            <a:ext cx="2852545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3819CA-5410-4111-BF12-BAC40E1B6DE4}"/>
              </a:ext>
            </a:extLst>
          </p:cNvPr>
          <p:cNvSpPr/>
          <p:nvPr/>
        </p:nvSpPr>
        <p:spPr>
          <a:xfrm>
            <a:off x="1564640" y="3808231"/>
            <a:ext cx="3139438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47788C0A-95FB-4DA3-8BB9-51F919E5387F}"/>
              </a:ext>
            </a:extLst>
          </p:cNvPr>
          <p:cNvCxnSpPr>
            <a:cxnSpLocks/>
          </p:cNvCxnSpPr>
          <p:nvPr/>
        </p:nvCxnSpPr>
        <p:spPr>
          <a:xfrm flipV="1">
            <a:off x="4429759" y="3539253"/>
            <a:ext cx="2644016" cy="99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EEDB9E12-550E-41E0-BF9D-8B5728DC3DFE}"/>
              </a:ext>
            </a:extLst>
          </p:cNvPr>
          <p:cNvSpPr txBox="1"/>
          <p:nvPr/>
        </p:nvSpPr>
        <p:spPr>
          <a:xfrm>
            <a:off x="7083934" y="3259029"/>
            <a:ext cx="35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er der af hver slags i kolonnen ‘type’?</a:t>
            </a:r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7FA66FEA-EDA6-40BD-BF64-0C7B8A03116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704078" y="4034864"/>
            <a:ext cx="2369697" cy="120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8719A133-19CD-4468-82F9-CE7BDF60246C}"/>
              </a:ext>
            </a:extLst>
          </p:cNvPr>
          <p:cNvSpPr txBox="1"/>
          <p:nvPr/>
        </p:nvSpPr>
        <p:spPr>
          <a:xfrm>
            <a:off x="7073775" y="3850198"/>
            <a:ext cx="352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Slet kolonnen (derfor axis=1) ‘type’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4EEEB880-9E81-4855-A2DA-BAD67411BEC8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32B79A7-F9FA-4D75-AAEF-5E75507C182A}"/>
              </a:ext>
            </a:extLst>
          </p:cNvPr>
          <p:cNvSpPr/>
          <p:nvPr/>
        </p:nvSpPr>
        <p:spPr>
          <a:xfrm>
            <a:off x="1524000" y="4267345"/>
            <a:ext cx="8023984" cy="55053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EA192806-07D8-41FE-9257-513A3B10EA39}"/>
              </a:ext>
            </a:extLst>
          </p:cNvPr>
          <p:cNvCxnSpPr>
            <a:cxnSpLocks/>
          </p:cNvCxnSpPr>
          <p:nvPr/>
        </p:nvCxnSpPr>
        <p:spPr>
          <a:xfrm>
            <a:off x="5415278" y="4821113"/>
            <a:ext cx="0" cy="4214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felt 20">
            <a:extLst>
              <a:ext uri="{FF2B5EF4-FFF2-40B4-BE49-F238E27FC236}">
                <a16:creationId xmlns:a16="http://schemas.microsoft.com/office/drawing/2014/main" id="{4ADBD587-D9FC-4CFC-92D1-902339692628}"/>
              </a:ext>
            </a:extLst>
          </p:cNvPr>
          <p:cNvSpPr txBox="1"/>
          <p:nvPr/>
        </p:nvSpPr>
        <p:spPr>
          <a:xfrm>
            <a:off x="3364166" y="5252575"/>
            <a:ext cx="470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Lav en ny kolonne baseret på en anden kolonne </a:t>
            </a:r>
          </a:p>
        </p:txBody>
      </p:sp>
    </p:spTree>
    <p:extLst>
      <p:ext uri="{BB962C8B-B14F-4D97-AF65-F5344CB8AC3E}">
        <p14:creationId xmlns:p14="http://schemas.microsoft.com/office/powerpoint/2010/main" val="191688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Loc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1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 Hoang Thanh Nguyen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Diplomingeniør i Softwareteknologi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Software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ved Weel &amp; Sandvig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han laver infrastruktur &amp; udvikler software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915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9BD83E0D-44DC-4894-B66B-55DADA1ABE93}"/>
              </a:ext>
            </a:extLst>
          </p:cNvPr>
          <p:cNvSpPr/>
          <p:nvPr/>
        </p:nvSpPr>
        <p:spPr>
          <a:xfrm>
            <a:off x="1577214" y="3310536"/>
            <a:ext cx="2852545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3819CA-5410-4111-BF12-BAC40E1B6DE4}"/>
              </a:ext>
            </a:extLst>
          </p:cNvPr>
          <p:cNvSpPr/>
          <p:nvPr/>
        </p:nvSpPr>
        <p:spPr>
          <a:xfrm>
            <a:off x="1564640" y="3808231"/>
            <a:ext cx="3139438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47788C0A-95FB-4DA3-8BB9-51F919E5387F}"/>
              </a:ext>
            </a:extLst>
          </p:cNvPr>
          <p:cNvCxnSpPr>
            <a:cxnSpLocks/>
          </p:cNvCxnSpPr>
          <p:nvPr/>
        </p:nvCxnSpPr>
        <p:spPr>
          <a:xfrm flipV="1">
            <a:off x="4429759" y="3539253"/>
            <a:ext cx="2644016" cy="99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EEDB9E12-550E-41E0-BF9D-8B5728DC3DFE}"/>
              </a:ext>
            </a:extLst>
          </p:cNvPr>
          <p:cNvSpPr txBox="1"/>
          <p:nvPr/>
        </p:nvSpPr>
        <p:spPr>
          <a:xfrm>
            <a:off x="7083934" y="3259029"/>
            <a:ext cx="35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er der af hver slags i kolonnen ‘type’?</a:t>
            </a:r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7FA66FEA-EDA6-40BD-BF64-0C7B8A03116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704078" y="4034864"/>
            <a:ext cx="2369697" cy="120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8719A133-19CD-4468-82F9-CE7BDF60246C}"/>
              </a:ext>
            </a:extLst>
          </p:cNvPr>
          <p:cNvSpPr txBox="1"/>
          <p:nvPr/>
        </p:nvSpPr>
        <p:spPr>
          <a:xfrm>
            <a:off x="7073775" y="3850198"/>
            <a:ext cx="352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Slet kolonnen (derfor axis=1) ‘type’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4EEEB880-9E81-4855-A2DA-BAD67411BEC8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32B79A7-F9FA-4D75-AAEF-5E75507C182A}"/>
              </a:ext>
            </a:extLst>
          </p:cNvPr>
          <p:cNvSpPr/>
          <p:nvPr/>
        </p:nvSpPr>
        <p:spPr>
          <a:xfrm>
            <a:off x="1524000" y="4267345"/>
            <a:ext cx="8023984" cy="55053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EA192806-07D8-41FE-9257-513A3B10EA39}"/>
              </a:ext>
            </a:extLst>
          </p:cNvPr>
          <p:cNvCxnSpPr>
            <a:cxnSpLocks/>
          </p:cNvCxnSpPr>
          <p:nvPr/>
        </p:nvCxnSpPr>
        <p:spPr>
          <a:xfrm>
            <a:off x="5415278" y="4821113"/>
            <a:ext cx="0" cy="4214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felt 20">
            <a:extLst>
              <a:ext uri="{FF2B5EF4-FFF2-40B4-BE49-F238E27FC236}">
                <a16:creationId xmlns:a16="http://schemas.microsoft.com/office/drawing/2014/main" id="{4ADBD587-D9FC-4CFC-92D1-902339692628}"/>
              </a:ext>
            </a:extLst>
          </p:cNvPr>
          <p:cNvSpPr txBox="1"/>
          <p:nvPr/>
        </p:nvSpPr>
        <p:spPr>
          <a:xfrm>
            <a:off x="3364166" y="5252575"/>
            <a:ext cx="470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Lav en ny kolonne baseret på en anden kolonne 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3F953CBC-8092-4704-B6FE-45D5DB0118F6}"/>
              </a:ext>
            </a:extLst>
          </p:cNvPr>
          <p:cNvSpPr txBox="1"/>
          <p:nvPr/>
        </p:nvSpPr>
        <p:spPr>
          <a:xfrm>
            <a:off x="1097280" y="4770953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3269398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66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Nogle gange er vores data i kategorier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Kan der være en kolonne med hvilket land folk kommer fra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Danmark, Sverige, Polen…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kan vores ML modeller ikke bruge til noget!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Hvordan kunne vi fikse det dilemma?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kunne lave enhver kategori om til et tal, f.eks. Danmark er 0, Sverige er 1, Polen er 2 …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hvad nu hvis vores model lærer en sammenhæng mellem at 2 er større end 0?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et problem!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svaret på alle vores bønner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laver en kolonne for hvert land, og giver et 1 hvis personen er fra det land, og 0 ellers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3110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 iris 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DADD32E9-0347-4A47-BC7B-6D47D852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99" y="1804348"/>
            <a:ext cx="4339505" cy="4078292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833F14B4-7184-42BD-8584-A77AEF9D3840}"/>
              </a:ext>
            </a:extLst>
          </p:cNvPr>
          <p:cNvSpPr/>
          <p:nvPr/>
        </p:nvSpPr>
        <p:spPr>
          <a:xfrm>
            <a:off x="8076026" y="1804348"/>
            <a:ext cx="3079654" cy="1771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Billede 16">
            <a:extLst>
              <a:ext uri="{FF2B5EF4-FFF2-40B4-BE49-F238E27FC236}">
                <a16:creationId xmlns:a16="http://schemas.microsoft.com/office/drawing/2014/main" id="{168CA40A-516E-4309-B3C5-BA8F7A5AF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68"/>
          <a:stretch/>
        </p:blipFill>
        <p:spPr>
          <a:xfrm>
            <a:off x="8100475" y="1867891"/>
            <a:ext cx="2973925" cy="5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 iris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A8770EF-385B-4352-BB0E-48268DA2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1" y="1809522"/>
            <a:ext cx="6776719" cy="4071058"/>
          </a:xfrm>
          <a:prstGeom prst="rect">
            <a:avLst/>
          </a:prstGeo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2F61D24F-EF78-4300-B2F6-1A8271D11728}"/>
              </a:ext>
            </a:extLst>
          </p:cNvPr>
          <p:cNvSpPr/>
          <p:nvPr/>
        </p:nvSpPr>
        <p:spPr>
          <a:xfrm>
            <a:off x="8076026" y="1804348"/>
            <a:ext cx="3079654" cy="1771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46E671DC-6BB9-4E75-A790-A408B7B29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32"/>
          <a:stretch/>
        </p:blipFill>
        <p:spPr>
          <a:xfrm>
            <a:off x="8100475" y="1867891"/>
            <a:ext cx="2973925" cy="12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0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 iris 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9116E7B-0ADB-4162-8AD2-69232532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11" y="1798319"/>
            <a:ext cx="5851367" cy="4074161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1ECF07B-BAE2-479A-83E8-C0413013BF02}"/>
              </a:ext>
            </a:extLst>
          </p:cNvPr>
          <p:cNvSpPr/>
          <p:nvPr/>
        </p:nvSpPr>
        <p:spPr>
          <a:xfrm>
            <a:off x="8076026" y="1804348"/>
            <a:ext cx="3079654" cy="1771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1EAC2C14-0A88-4624-BC47-0B3CE00D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75" y="1867890"/>
            <a:ext cx="2973925" cy="16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88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908211"/>
            <a:ext cx="10213200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bibliotek der bliver brugt til at plotte sin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Indeholder vildt mange forskellige metoder til at visualisere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Histogram, 2d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matrix, logaritmisk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osv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Virker sammen med Pandas! 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1721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BAB105D-123E-48B0-83F0-641332F8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1950787"/>
            <a:ext cx="454405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41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BAB105D-123E-48B0-83F0-641332F8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1950787"/>
            <a:ext cx="4544059" cy="207674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C3A7946E-3F8F-49B8-B6D8-E2C3D72A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2" y="1751754"/>
            <a:ext cx="5145405" cy="400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11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BAB105D-123E-48B0-83F0-641332F8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1950787"/>
            <a:ext cx="4544059" cy="207674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C3A7946E-3F8F-49B8-B6D8-E2C3D72A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2" y="1751754"/>
            <a:ext cx="5145405" cy="400977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4BA36B9C-0183-41C8-9654-D545444F7036}"/>
              </a:ext>
            </a:extLst>
          </p:cNvPr>
          <p:cNvSpPr txBox="1"/>
          <p:nvPr/>
        </p:nvSpPr>
        <p:spPr>
          <a:xfrm>
            <a:off x="1097280" y="4060738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25880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E241CC5-2969-448C-897A-C45BDA40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22" y="1985396"/>
            <a:ext cx="3524742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101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analyse og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 miljøet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Klassifikation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Avancerede emner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Spørgerunde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9113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E241CC5-2969-448C-897A-C45BDA40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22" y="1985396"/>
            <a:ext cx="3524742" cy="204816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673C2CC-246D-46D2-A2B2-EB2B73E1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53" y="1802554"/>
            <a:ext cx="4843627" cy="37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96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E241CC5-2969-448C-897A-C45BDA40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22" y="1985396"/>
            <a:ext cx="3524742" cy="204816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673C2CC-246D-46D2-A2B2-EB2B73E1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53" y="1802554"/>
            <a:ext cx="4843627" cy="372432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7510FD3D-9917-4C2F-84A9-93061E3074BA}"/>
              </a:ext>
            </a:extLst>
          </p:cNvPr>
          <p:cNvSpPr txBox="1"/>
          <p:nvPr/>
        </p:nvSpPr>
        <p:spPr>
          <a:xfrm>
            <a:off x="1097280" y="4060738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1060687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lede 11">
            <a:extLst>
              <a:ext uri="{FF2B5EF4-FFF2-40B4-BE49-F238E27FC236}">
                <a16:creationId xmlns:a16="http://schemas.microsoft.com/office/drawing/2014/main" id="{51949D53-0994-B272-23D7-77006A8C8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07" y="1941814"/>
            <a:ext cx="4064000" cy="2057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(bygger oven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199626" y="1914314"/>
            <a:ext cx="4025900" cy="2078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FC6A2200-89F3-43D1-8110-4D58DF6C8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76" y="1809358"/>
            <a:ext cx="4239343" cy="42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2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62C4AA12-7E7D-E9CC-BC0B-AC811F23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26" y="1923059"/>
            <a:ext cx="4025900" cy="20701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(bygger oven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199626" y="1914314"/>
            <a:ext cx="4025900" cy="2078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1B56337-5A09-F82E-C1D1-52362789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99" y="1800969"/>
            <a:ext cx="4812056" cy="41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15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62C4AA12-7E7D-E9CC-BC0B-AC811F23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26" y="1923059"/>
            <a:ext cx="4025900" cy="20701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(bygger oven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199626" y="1914314"/>
            <a:ext cx="4025900" cy="2078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1B56337-5A09-F82E-C1D1-52362789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99" y="1800969"/>
            <a:ext cx="4812056" cy="419999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DD0D86C-03FA-A29C-F6DC-B56D2A7ADB7F}"/>
              </a:ext>
            </a:extLst>
          </p:cNvPr>
          <p:cNvSpPr/>
          <p:nvPr/>
        </p:nvSpPr>
        <p:spPr>
          <a:xfrm>
            <a:off x="3137617" y="3283242"/>
            <a:ext cx="1082045" cy="26043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A254AE4-3A17-D1E7-D4C8-8F91C295C4B7}"/>
              </a:ext>
            </a:extLst>
          </p:cNvPr>
          <p:cNvCxnSpPr>
            <a:cxnSpLocks/>
          </p:cNvCxnSpPr>
          <p:nvPr/>
        </p:nvCxnSpPr>
        <p:spPr>
          <a:xfrm flipV="1">
            <a:off x="3416767" y="3543677"/>
            <a:ext cx="231046" cy="7230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943AB0CB-F986-8FAA-D0E5-FC5D1B6308E1}"/>
              </a:ext>
            </a:extLst>
          </p:cNvPr>
          <p:cNvSpPr txBox="1"/>
          <p:nvPr/>
        </p:nvSpPr>
        <p:spPr>
          <a:xfrm>
            <a:off x="1199627" y="4266703"/>
            <a:ext cx="489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Så man kan give en ”klasse” 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Det vi kalder </a:t>
            </a:r>
            <a:r>
              <a:rPr lang="da-DK" i="1" dirty="0">
                <a:solidFill>
                  <a:srgbClr val="00B0F0"/>
                </a:solidFill>
              </a:rPr>
              <a:t>y</a:t>
            </a:r>
            <a:r>
              <a:rPr lang="da-DK" dirty="0"/>
              <a:t> i klassifikation</a:t>
            </a:r>
          </a:p>
        </p:txBody>
      </p:sp>
    </p:spTree>
    <p:extLst>
      <p:ext uri="{BB962C8B-B14F-4D97-AF65-F5344CB8AC3E}">
        <p14:creationId xmlns:p14="http://schemas.microsoft.com/office/powerpoint/2010/main" val="4076604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62C4AA12-7E7D-E9CC-BC0B-AC811F23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26" y="1923059"/>
            <a:ext cx="4025900" cy="20701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(bygger oven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199626" y="1914314"/>
            <a:ext cx="4025900" cy="2078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1B56337-5A09-F82E-C1D1-52362789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99" y="1800969"/>
            <a:ext cx="4812056" cy="419999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DD0D86C-03FA-A29C-F6DC-B56D2A7ADB7F}"/>
              </a:ext>
            </a:extLst>
          </p:cNvPr>
          <p:cNvSpPr/>
          <p:nvPr/>
        </p:nvSpPr>
        <p:spPr>
          <a:xfrm>
            <a:off x="3137617" y="3283242"/>
            <a:ext cx="1082045" cy="26043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A254AE4-3A17-D1E7-D4C8-8F91C295C4B7}"/>
              </a:ext>
            </a:extLst>
          </p:cNvPr>
          <p:cNvCxnSpPr>
            <a:cxnSpLocks/>
          </p:cNvCxnSpPr>
          <p:nvPr/>
        </p:nvCxnSpPr>
        <p:spPr>
          <a:xfrm flipV="1">
            <a:off x="3416767" y="3543677"/>
            <a:ext cx="231046" cy="7230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943AB0CB-F986-8FAA-D0E5-FC5D1B6308E1}"/>
              </a:ext>
            </a:extLst>
          </p:cNvPr>
          <p:cNvSpPr txBox="1"/>
          <p:nvPr/>
        </p:nvSpPr>
        <p:spPr>
          <a:xfrm>
            <a:off x="1199627" y="4266703"/>
            <a:ext cx="489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Så man kan give en ”klasse” 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Det vi kalder </a:t>
            </a:r>
            <a:r>
              <a:rPr lang="da-DK" i="1" dirty="0">
                <a:solidFill>
                  <a:srgbClr val="00B0F0"/>
                </a:solidFill>
              </a:rPr>
              <a:t>y</a:t>
            </a:r>
            <a:r>
              <a:rPr lang="da-DK" dirty="0"/>
              <a:t> i klassifikation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D3A0F3B-2A4F-9FE4-D612-FFCEFB09838A}"/>
              </a:ext>
            </a:extLst>
          </p:cNvPr>
          <p:cNvSpPr txBox="1"/>
          <p:nvPr/>
        </p:nvSpPr>
        <p:spPr>
          <a:xfrm>
            <a:off x="1199626" y="5450626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288032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8439"/>
            <a:ext cx="10058400" cy="1450757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1 (30-40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1199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med at unzippe mappen i hentede tidligere (</a:t>
            </a:r>
            <a:r>
              <a:rPr lang="da-DK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https://github.com/AndersBensen/python_101/raw/main/ml_beginner/intro_ml.zip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Når i har hentet hele mappen skal i bruge pip til at installere alle bibliotekerne i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requirements.txt</a:t>
            </a:r>
            <a:r>
              <a:rPr lang="da-DK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”pip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–r requirements.txt”</a:t>
            </a: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 pandas til at hente </a:t>
            </a:r>
            <a:r>
              <a:rPr lang="da-DK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winequality-red.csv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ind. Skim kort den tilhørende </a:t>
            </a:r>
            <a:r>
              <a:rPr lang="da-DK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winequality-red.names</a:t>
            </a:r>
            <a:r>
              <a:rPr lang="da-DK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 og forstå hvad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for noget. OBS: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separeret med ”;” </a:t>
            </a:r>
            <a:endParaRPr lang="da-DK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Analyser kort 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antal rækker, kolonner, evt. statistikker osv. 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Visualiser 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prøv at se om nogle attributter ”hænger sammen” 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individuelle plots eller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 kan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give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=1.1 med som argument til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Først skal i tilføje en ny kolonne til dataframen: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good_quality</a:t>
            </a:r>
            <a:r>
              <a:rPr lang="da-DK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 er lavet ud fra om en vin har en kvalitet på 6 eller over (hvis den har får den tallet 1 (fordi den er god)) og ellers får den et 0 (fordi den er dårlig)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Brug </a:t>
            </a:r>
            <a:r>
              <a:rPr lang="da-DK" sz="12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da-DK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kolonnen og se hvordan jeg gjorde noget lignende på ”Pandas metoder 2” ( linje 11 )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Brug nu .drop metoden til at fjerne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kolonnen, da vi ikke længere skal bruge den. 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kan nu bruge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give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good_quality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 som ”klasse”</a:t>
            </a: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 pandas til at hente </a:t>
            </a:r>
            <a:r>
              <a:rPr lang="da-DK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sa_heart.csv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ind. Skim kort den tilhørende </a:t>
            </a:r>
            <a:r>
              <a:rPr lang="da-DK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sa_heart.names</a:t>
            </a:r>
            <a:r>
              <a:rPr lang="da-DK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 og forstå hvad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for noget. </a:t>
            </a:r>
            <a:endParaRPr lang="da-DK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Analyser kort 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antal rækker, kolonner, evt. statistikker osv. 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Visualiser 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prøv at se om nogle attributter ”hænger sammen” 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: individuelle plots eller 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famhist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kolonnen, tilføj de nye kolonner til din dataframe og .drop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famhist</a:t>
            </a:r>
            <a:endParaRPr lang="da-DK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90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902857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matematisk/statistisk model man bruger til at forudse et tal ud fra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Måske i allerede har stødt på den i et statistik kursus (eller i gymnasiet)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Vi vil gerne forudse </a:t>
            </a:r>
            <a:r>
              <a:rPr lang="da-D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sepal_length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ud fra </a:t>
            </a:r>
            <a:r>
              <a:rPr lang="da-D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sepal_width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Iris sættet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vil gerne kunne tegne en linje igennem vores data, som vi så kan bruge til at forudse senere!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som vi husker kan en linje i et koordinatsystem beskrives som: 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y=a*</a:t>
            </a:r>
            <a:r>
              <a:rPr lang="da-DK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Linjen skal være så tæt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 muligt!</a:t>
            </a: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16934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334C8A9-131C-43E8-BC68-E1E685A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1871364"/>
            <a:ext cx="4351711" cy="37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hvad Machine Learning kan og dets koncepter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konkrete ML modeller på et abstrakt niveau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Både klassifikations + regressions algoritmer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Implementere mindre ML programmer vha. biblioteker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mindre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liveprogrammering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96345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334C8A9-131C-43E8-BC68-E1E685A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1871364"/>
            <a:ext cx="4351711" cy="375753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427C502E-DC31-4753-9CB0-D6F138D3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55" y="1834524"/>
            <a:ext cx="4351711" cy="38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84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334C8A9-131C-43E8-BC68-E1E685A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1871364"/>
            <a:ext cx="4351711" cy="375753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427C502E-DC31-4753-9CB0-D6F138D3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55" y="1834524"/>
            <a:ext cx="4351711" cy="3831213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0EF0F421-B987-4ECA-B385-E0A92BAE4891}"/>
              </a:ext>
            </a:extLst>
          </p:cNvPr>
          <p:cNvSpPr txBox="1"/>
          <p:nvPr/>
        </p:nvSpPr>
        <p:spPr>
          <a:xfrm>
            <a:off x="1172788" y="5628899"/>
            <a:ext cx="10118794" cy="699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Processen i at finde den bedste linje i lineær regression kan findes analytisk: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https://en.wikipedia.org/wiki/Linear_regression</a:t>
            </a:r>
            <a:endParaRPr lang="da-DK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C49360C-F95C-9E23-666A-6D5565AC3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85" y="5722320"/>
            <a:ext cx="1648727" cy="3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7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Træning og test - 80/20 splittet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00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Før vi kan finde ud af hvordan vi træner en lineær regressions model i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Skal vi finde ud af hvordan vi splitter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vi gerne vil teste hvordan vores model performer kan vi ikke give den alt vores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Fordi så har den set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før, og så er modellen er blevet ”farvet”!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derfor giver vi modellen 80% af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at træne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bruger så 20% til at teste hvor god den er til at forudse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90809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80/20 splittet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BA365F-99AF-4A35-A8C5-2A35C9343F4B}"/>
              </a:ext>
            </a:extLst>
          </p:cNvPr>
          <p:cNvSpPr/>
          <p:nvPr/>
        </p:nvSpPr>
        <p:spPr>
          <a:xfrm>
            <a:off x="1221742" y="1914313"/>
            <a:ext cx="6191112" cy="1374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7576048-FE3A-4325-9EAC-081DA1A64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19" y="1772266"/>
            <a:ext cx="3695700" cy="212407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B560F2D-122A-421D-81EF-4CA7F13E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22" y="1939480"/>
            <a:ext cx="6082360" cy="12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26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80/20 splittet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BA365F-99AF-4A35-A8C5-2A35C9343F4B}"/>
              </a:ext>
            </a:extLst>
          </p:cNvPr>
          <p:cNvSpPr/>
          <p:nvPr/>
        </p:nvSpPr>
        <p:spPr>
          <a:xfrm>
            <a:off x="1221742" y="1914313"/>
            <a:ext cx="6191112" cy="1374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7576048-FE3A-4325-9EAC-081DA1A64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19" y="1772266"/>
            <a:ext cx="3695700" cy="212407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B560F2D-122A-421D-81EF-4CA7F13E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22" y="1939480"/>
            <a:ext cx="6082360" cy="128189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0E49FED-5CA0-69B7-EFD8-21C6D29F822D}"/>
              </a:ext>
            </a:extLst>
          </p:cNvPr>
          <p:cNvSpPr/>
          <p:nvPr/>
        </p:nvSpPr>
        <p:spPr>
          <a:xfrm>
            <a:off x="5251508" y="3011648"/>
            <a:ext cx="922789" cy="234891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E8C8B058-87DB-25EF-8AC3-C3DCCB9E0119}"/>
              </a:ext>
            </a:extLst>
          </p:cNvPr>
          <p:cNvCxnSpPr>
            <a:cxnSpLocks/>
          </p:cNvCxnSpPr>
          <p:nvPr/>
        </p:nvCxnSpPr>
        <p:spPr>
          <a:xfrm flipV="1">
            <a:off x="4395831" y="3246539"/>
            <a:ext cx="1283850" cy="3229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A0D3A6CD-4139-8893-C6C4-CE0BE0322EF5}"/>
              </a:ext>
            </a:extLst>
          </p:cNvPr>
          <p:cNvSpPr txBox="1"/>
          <p:nvPr/>
        </p:nvSpPr>
        <p:spPr>
          <a:xfrm>
            <a:off x="3264715" y="3529027"/>
            <a:ext cx="489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Hvor mange % vi tester på</a:t>
            </a:r>
          </a:p>
        </p:txBody>
      </p:sp>
    </p:spTree>
    <p:extLst>
      <p:ext uri="{BB962C8B-B14F-4D97-AF65-F5344CB8AC3E}">
        <p14:creationId xmlns:p14="http://schemas.microsoft.com/office/powerpoint/2010/main" val="1782776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80/20 splittet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BA365F-99AF-4A35-A8C5-2A35C9343F4B}"/>
              </a:ext>
            </a:extLst>
          </p:cNvPr>
          <p:cNvSpPr/>
          <p:nvPr/>
        </p:nvSpPr>
        <p:spPr>
          <a:xfrm>
            <a:off x="1221742" y="1914313"/>
            <a:ext cx="6191112" cy="1374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7576048-FE3A-4325-9EAC-081DA1A64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19" y="1772266"/>
            <a:ext cx="3695700" cy="212407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B560F2D-122A-421D-81EF-4CA7F13E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22" y="1939480"/>
            <a:ext cx="6082360" cy="128189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0E49FED-5CA0-69B7-EFD8-21C6D29F822D}"/>
              </a:ext>
            </a:extLst>
          </p:cNvPr>
          <p:cNvSpPr/>
          <p:nvPr/>
        </p:nvSpPr>
        <p:spPr>
          <a:xfrm>
            <a:off x="5251508" y="3011648"/>
            <a:ext cx="922789" cy="234891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E8C8B058-87DB-25EF-8AC3-C3DCCB9E0119}"/>
              </a:ext>
            </a:extLst>
          </p:cNvPr>
          <p:cNvCxnSpPr>
            <a:cxnSpLocks/>
          </p:cNvCxnSpPr>
          <p:nvPr/>
        </p:nvCxnSpPr>
        <p:spPr>
          <a:xfrm flipV="1">
            <a:off x="4395831" y="3246539"/>
            <a:ext cx="1283850" cy="3229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A0D3A6CD-4139-8893-C6C4-CE0BE0322EF5}"/>
              </a:ext>
            </a:extLst>
          </p:cNvPr>
          <p:cNvSpPr txBox="1"/>
          <p:nvPr/>
        </p:nvSpPr>
        <p:spPr>
          <a:xfrm>
            <a:off x="3264715" y="3529027"/>
            <a:ext cx="489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Hvor mange % vi tester på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AD28041-793D-E8C6-7DBA-18748C4CD1BA}"/>
              </a:ext>
            </a:extLst>
          </p:cNvPr>
          <p:cNvSpPr/>
          <p:nvPr/>
        </p:nvSpPr>
        <p:spPr>
          <a:xfrm>
            <a:off x="6192148" y="3011649"/>
            <a:ext cx="1055940" cy="23561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0F577534-5C96-F741-AE70-B196A7882907}"/>
              </a:ext>
            </a:extLst>
          </p:cNvPr>
          <p:cNvCxnSpPr>
            <a:cxnSpLocks/>
          </p:cNvCxnSpPr>
          <p:nvPr/>
        </p:nvCxnSpPr>
        <p:spPr>
          <a:xfrm flipV="1">
            <a:off x="6720989" y="3246539"/>
            <a:ext cx="0" cy="9388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935A017C-3AA5-9C4D-0649-D4FCE3BF32D1}"/>
              </a:ext>
            </a:extLst>
          </p:cNvPr>
          <p:cNvSpPr txBox="1"/>
          <p:nvPr/>
        </p:nvSpPr>
        <p:spPr>
          <a:xfrm>
            <a:off x="5573085" y="4175001"/>
            <a:ext cx="4896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Et ”seed” (tal) man kan sætte for at genskabe splittet.</a:t>
            </a:r>
          </a:p>
          <a:p>
            <a:r>
              <a:rPr lang="da-DK" sz="1600" dirty="0"/>
              <a:t>Et andet tal vil give et andet split. </a:t>
            </a:r>
          </a:p>
        </p:txBody>
      </p:sp>
    </p:spTree>
    <p:extLst>
      <p:ext uri="{BB962C8B-B14F-4D97-AF65-F5344CB8AC3E}">
        <p14:creationId xmlns:p14="http://schemas.microsoft.com/office/powerpoint/2010/main" val="58534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222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C02B342-BFDE-F8B1-C56A-8ACC665F479F}"/>
              </a:ext>
            </a:extLst>
          </p:cNvPr>
          <p:cNvSpPr/>
          <p:nvPr/>
        </p:nvSpPr>
        <p:spPr>
          <a:xfrm>
            <a:off x="1526796" y="2841937"/>
            <a:ext cx="1224793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CA7FCC0-1523-6520-C42C-FC1988E21AEC}"/>
              </a:ext>
            </a:extLst>
          </p:cNvPr>
          <p:cNvSpPr txBox="1"/>
          <p:nvPr/>
        </p:nvSpPr>
        <p:spPr>
          <a:xfrm>
            <a:off x="7625918" y="2950907"/>
            <a:ext cx="433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laver X og y om til </a:t>
            </a:r>
            <a:r>
              <a:rPr lang="da-DK" sz="1600" dirty="0" err="1"/>
              <a:t>numpy</a:t>
            </a:r>
            <a:r>
              <a:rPr lang="da-DK" sz="1600" dirty="0"/>
              <a:t> (matricer/vektorer), </a:t>
            </a:r>
          </a:p>
          <a:p>
            <a:r>
              <a:rPr lang="da-DK" sz="1600" dirty="0"/>
              <a:t>for ellers bliver </a:t>
            </a:r>
            <a:r>
              <a:rPr lang="da-DK" sz="1600" dirty="0" err="1"/>
              <a:t>sklearn</a:t>
            </a:r>
            <a:r>
              <a:rPr lang="da-DK" sz="1600" dirty="0"/>
              <a:t> ked af det 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AE5B3409-24B8-BA43-E742-28579B03AA26}"/>
              </a:ext>
            </a:extLst>
          </p:cNvPr>
          <p:cNvCxnSpPr>
            <a:cxnSpLocks/>
            <a:stCxn id="8" idx="6"/>
            <a:endCxn id="4" idx="1"/>
          </p:cNvCxnSpPr>
          <p:nvPr/>
        </p:nvCxnSpPr>
        <p:spPr>
          <a:xfrm flipV="1">
            <a:off x="2751589" y="3243295"/>
            <a:ext cx="4874329" cy="57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6C4FFBB-DF13-2EA2-C06C-CF9D20C5F4D9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>
            <a:off x="2751589" y="2969554"/>
            <a:ext cx="4874329" cy="27374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C457F6C2-7FF2-937B-8017-D0FC9A76A360}"/>
              </a:ext>
            </a:extLst>
          </p:cNvPr>
          <p:cNvSpPr/>
          <p:nvPr/>
        </p:nvSpPr>
        <p:spPr>
          <a:xfrm>
            <a:off x="1510018" y="3173404"/>
            <a:ext cx="1241571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064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C02B342-BFDE-F8B1-C56A-8ACC665F479F}"/>
              </a:ext>
            </a:extLst>
          </p:cNvPr>
          <p:cNvSpPr/>
          <p:nvPr/>
        </p:nvSpPr>
        <p:spPr>
          <a:xfrm>
            <a:off x="1526796" y="2841937"/>
            <a:ext cx="1224793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CA7FCC0-1523-6520-C42C-FC1988E21AEC}"/>
              </a:ext>
            </a:extLst>
          </p:cNvPr>
          <p:cNvSpPr txBox="1"/>
          <p:nvPr/>
        </p:nvSpPr>
        <p:spPr>
          <a:xfrm>
            <a:off x="7625918" y="2950907"/>
            <a:ext cx="433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laver X og y om til </a:t>
            </a:r>
            <a:r>
              <a:rPr lang="da-DK" sz="1600" dirty="0" err="1"/>
              <a:t>numpy</a:t>
            </a:r>
            <a:r>
              <a:rPr lang="da-DK" sz="1600" dirty="0"/>
              <a:t> (matricer/vektorer), </a:t>
            </a:r>
          </a:p>
          <a:p>
            <a:r>
              <a:rPr lang="da-DK" sz="1600" dirty="0"/>
              <a:t>for ellers bliver </a:t>
            </a:r>
            <a:r>
              <a:rPr lang="da-DK" sz="1600" dirty="0" err="1"/>
              <a:t>sklearn</a:t>
            </a:r>
            <a:r>
              <a:rPr lang="da-DK" sz="1600" dirty="0"/>
              <a:t> ked af det 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AE5B3409-24B8-BA43-E742-28579B03AA26}"/>
              </a:ext>
            </a:extLst>
          </p:cNvPr>
          <p:cNvCxnSpPr>
            <a:cxnSpLocks/>
            <a:stCxn id="8" idx="6"/>
            <a:endCxn id="4" idx="1"/>
          </p:cNvCxnSpPr>
          <p:nvPr/>
        </p:nvCxnSpPr>
        <p:spPr>
          <a:xfrm flipV="1">
            <a:off x="2751589" y="3243295"/>
            <a:ext cx="4874329" cy="57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6C4FFBB-DF13-2EA2-C06C-CF9D20C5F4D9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>
            <a:off x="2751589" y="2969554"/>
            <a:ext cx="4874329" cy="27374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C457F6C2-7FF2-937B-8017-D0FC9A76A360}"/>
              </a:ext>
            </a:extLst>
          </p:cNvPr>
          <p:cNvSpPr/>
          <p:nvPr/>
        </p:nvSpPr>
        <p:spPr>
          <a:xfrm>
            <a:off x="1510018" y="3173404"/>
            <a:ext cx="1241571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F0B260E-B6D8-43D0-ADF2-13043B768102}"/>
              </a:ext>
            </a:extLst>
          </p:cNvPr>
          <p:cNvSpPr/>
          <p:nvPr/>
        </p:nvSpPr>
        <p:spPr>
          <a:xfrm>
            <a:off x="1933569" y="4001788"/>
            <a:ext cx="1606585" cy="26274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8292CCB7-3D1C-7374-C848-32AA315A5028}"/>
              </a:ext>
            </a:extLst>
          </p:cNvPr>
          <p:cNvCxnSpPr>
            <a:cxnSpLocks/>
            <a:stCxn id="12" idx="1"/>
            <a:endCxn id="9" idx="6"/>
          </p:cNvCxnSpPr>
          <p:nvPr/>
        </p:nvCxnSpPr>
        <p:spPr>
          <a:xfrm flipH="1" flipV="1">
            <a:off x="3540154" y="4133163"/>
            <a:ext cx="4060084" cy="30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078AB2BE-F45C-3A3D-9644-3A904AAD9C3F}"/>
              </a:ext>
            </a:extLst>
          </p:cNvPr>
          <p:cNvSpPr txBox="1"/>
          <p:nvPr/>
        </p:nvSpPr>
        <p:spPr>
          <a:xfrm>
            <a:off x="7600238" y="3966931"/>
            <a:ext cx="366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træner vores model med træningsdata</a:t>
            </a:r>
          </a:p>
        </p:txBody>
      </p:sp>
    </p:spTree>
    <p:extLst>
      <p:ext uri="{BB962C8B-B14F-4D97-AF65-F5344CB8AC3E}">
        <p14:creationId xmlns:p14="http://schemas.microsoft.com/office/powerpoint/2010/main" val="828313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C02B342-BFDE-F8B1-C56A-8ACC665F479F}"/>
              </a:ext>
            </a:extLst>
          </p:cNvPr>
          <p:cNvSpPr/>
          <p:nvPr/>
        </p:nvSpPr>
        <p:spPr>
          <a:xfrm>
            <a:off x="1526796" y="2841937"/>
            <a:ext cx="1224793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CA7FCC0-1523-6520-C42C-FC1988E21AEC}"/>
              </a:ext>
            </a:extLst>
          </p:cNvPr>
          <p:cNvSpPr txBox="1"/>
          <p:nvPr/>
        </p:nvSpPr>
        <p:spPr>
          <a:xfrm>
            <a:off x="7625918" y="2950907"/>
            <a:ext cx="433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laver X og y om til </a:t>
            </a:r>
            <a:r>
              <a:rPr lang="da-DK" sz="1600" dirty="0" err="1"/>
              <a:t>numpy</a:t>
            </a:r>
            <a:r>
              <a:rPr lang="da-DK" sz="1600" dirty="0"/>
              <a:t> (matricer/vektorer), </a:t>
            </a:r>
          </a:p>
          <a:p>
            <a:r>
              <a:rPr lang="da-DK" sz="1600" dirty="0"/>
              <a:t>for ellers bliver </a:t>
            </a:r>
            <a:r>
              <a:rPr lang="da-DK" sz="1600" dirty="0" err="1"/>
              <a:t>sklearn</a:t>
            </a:r>
            <a:r>
              <a:rPr lang="da-DK" sz="1600" dirty="0"/>
              <a:t> ked af det 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AE5B3409-24B8-BA43-E742-28579B03AA26}"/>
              </a:ext>
            </a:extLst>
          </p:cNvPr>
          <p:cNvCxnSpPr>
            <a:cxnSpLocks/>
            <a:stCxn id="8" idx="6"/>
            <a:endCxn id="4" idx="1"/>
          </p:cNvCxnSpPr>
          <p:nvPr/>
        </p:nvCxnSpPr>
        <p:spPr>
          <a:xfrm flipV="1">
            <a:off x="2751589" y="3243295"/>
            <a:ext cx="4874329" cy="57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6C4FFBB-DF13-2EA2-C06C-CF9D20C5F4D9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>
            <a:off x="2751589" y="2969554"/>
            <a:ext cx="4874329" cy="27374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C457F6C2-7FF2-937B-8017-D0FC9A76A360}"/>
              </a:ext>
            </a:extLst>
          </p:cNvPr>
          <p:cNvSpPr/>
          <p:nvPr/>
        </p:nvSpPr>
        <p:spPr>
          <a:xfrm>
            <a:off x="1510018" y="3173404"/>
            <a:ext cx="1241571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F0B260E-B6D8-43D0-ADF2-13043B768102}"/>
              </a:ext>
            </a:extLst>
          </p:cNvPr>
          <p:cNvSpPr/>
          <p:nvPr/>
        </p:nvSpPr>
        <p:spPr>
          <a:xfrm>
            <a:off x="1933569" y="4001788"/>
            <a:ext cx="1606585" cy="26274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8292CCB7-3D1C-7374-C848-32AA315A5028}"/>
              </a:ext>
            </a:extLst>
          </p:cNvPr>
          <p:cNvCxnSpPr>
            <a:cxnSpLocks/>
            <a:stCxn id="12" idx="1"/>
            <a:endCxn id="9" idx="6"/>
          </p:cNvCxnSpPr>
          <p:nvPr/>
        </p:nvCxnSpPr>
        <p:spPr>
          <a:xfrm flipH="1" flipV="1">
            <a:off x="3540154" y="4133163"/>
            <a:ext cx="4060084" cy="30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078AB2BE-F45C-3A3D-9644-3A904AAD9C3F}"/>
              </a:ext>
            </a:extLst>
          </p:cNvPr>
          <p:cNvSpPr txBox="1"/>
          <p:nvPr/>
        </p:nvSpPr>
        <p:spPr>
          <a:xfrm>
            <a:off x="7600238" y="3966931"/>
            <a:ext cx="366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træner vores model med træningsdata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470FBA9-CE0D-A912-3748-9365AB48977C}"/>
              </a:ext>
            </a:extLst>
          </p:cNvPr>
          <p:cNvSpPr/>
          <p:nvPr/>
        </p:nvSpPr>
        <p:spPr>
          <a:xfrm>
            <a:off x="1483359" y="4302763"/>
            <a:ext cx="1606585" cy="50975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C11531C2-3291-6AD3-B7C0-B3EDA1C8DB7B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H="1" flipV="1">
            <a:off x="2286652" y="4812517"/>
            <a:ext cx="1441462" cy="836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CECBA42E-334D-3DF4-E9BE-CA4789F73EF6}"/>
                  </a:ext>
                </a:extLst>
              </p:cNvPr>
              <p:cNvSpPr txBox="1"/>
              <p:nvPr/>
            </p:nvSpPr>
            <p:spPr>
              <a:xfrm>
                <a:off x="1360227" y="5648527"/>
                <a:ext cx="47357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Vi kan se den </a:t>
                </a:r>
                <a14:m>
                  <m:oMath xmlns:m="http://schemas.openxmlformats.org/officeDocument/2006/math"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a-DK" sz="1600" dirty="0"/>
                  <a:t> og </a:t>
                </a:r>
                <a14:m>
                  <m:oMath xmlns:m="http://schemas.openxmlformats.org/officeDocument/2006/math"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a-DK" sz="1600" dirty="0"/>
                  <a:t> </a:t>
                </a:r>
                <a:r>
                  <a:rPr lang="da-DK" sz="1600" dirty="0" err="1"/>
                  <a:t>sklearn</a:t>
                </a:r>
                <a:r>
                  <a:rPr lang="da-DK" sz="1600" dirty="0"/>
                  <a:t> har fundet i </a:t>
                </a:r>
                <a14:m>
                  <m:oMath xmlns:m="http://schemas.openxmlformats.org/officeDocument/2006/math"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600" i="1" dirty="0" err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a-DK" sz="16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sz="1600" i="1" dirty="0" err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CECBA42E-334D-3DF4-E9BE-CA4789F7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227" y="5648527"/>
                <a:ext cx="4735773" cy="338554"/>
              </a:xfrm>
              <a:prstGeom prst="rect">
                <a:avLst/>
              </a:prstGeom>
              <a:blipFill>
                <a:blip r:embed="rId3"/>
                <a:stretch>
                  <a:fillRect l="-802" t="-3571" b="-2142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1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hvad Machine Learning kan og dets koncepter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konkrete ML modeller på et abstrakt niveau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Både klassifikations + regressions algoritmer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Implementere mindre ML programmer vha. biblioteker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mindre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liveprogrammering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1865184-ABD8-4DB6-87CE-841E567CE60B}"/>
              </a:ext>
            </a:extLst>
          </p:cNvPr>
          <p:cNvSpPr/>
          <p:nvPr/>
        </p:nvSpPr>
        <p:spPr>
          <a:xfrm>
            <a:off x="1097280" y="5158888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0110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C02B342-BFDE-F8B1-C56A-8ACC665F479F}"/>
              </a:ext>
            </a:extLst>
          </p:cNvPr>
          <p:cNvSpPr/>
          <p:nvPr/>
        </p:nvSpPr>
        <p:spPr>
          <a:xfrm>
            <a:off x="1526796" y="2841937"/>
            <a:ext cx="1224793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CA7FCC0-1523-6520-C42C-FC1988E21AEC}"/>
              </a:ext>
            </a:extLst>
          </p:cNvPr>
          <p:cNvSpPr txBox="1"/>
          <p:nvPr/>
        </p:nvSpPr>
        <p:spPr>
          <a:xfrm>
            <a:off x="7625918" y="2950907"/>
            <a:ext cx="433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laver X og y om til </a:t>
            </a:r>
            <a:r>
              <a:rPr lang="da-DK" sz="1600" dirty="0" err="1"/>
              <a:t>numpy</a:t>
            </a:r>
            <a:r>
              <a:rPr lang="da-DK" sz="1600" dirty="0"/>
              <a:t> (matricer/vektorer), </a:t>
            </a:r>
          </a:p>
          <a:p>
            <a:r>
              <a:rPr lang="da-DK" sz="1600" dirty="0"/>
              <a:t>for ellers bliver </a:t>
            </a:r>
            <a:r>
              <a:rPr lang="da-DK" sz="1600" dirty="0" err="1"/>
              <a:t>sklearn</a:t>
            </a:r>
            <a:r>
              <a:rPr lang="da-DK" sz="1600" dirty="0"/>
              <a:t> ked af det 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AE5B3409-24B8-BA43-E742-28579B03AA26}"/>
              </a:ext>
            </a:extLst>
          </p:cNvPr>
          <p:cNvCxnSpPr>
            <a:cxnSpLocks/>
            <a:stCxn id="8" idx="6"/>
            <a:endCxn id="4" idx="1"/>
          </p:cNvCxnSpPr>
          <p:nvPr/>
        </p:nvCxnSpPr>
        <p:spPr>
          <a:xfrm flipV="1">
            <a:off x="2751589" y="3243295"/>
            <a:ext cx="4874329" cy="57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6C4FFBB-DF13-2EA2-C06C-CF9D20C5F4D9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>
            <a:off x="2751589" y="2969554"/>
            <a:ext cx="4874329" cy="27374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C457F6C2-7FF2-937B-8017-D0FC9A76A360}"/>
              </a:ext>
            </a:extLst>
          </p:cNvPr>
          <p:cNvSpPr/>
          <p:nvPr/>
        </p:nvSpPr>
        <p:spPr>
          <a:xfrm>
            <a:off x="1510018" y="3173404"/>
            <a:ext cx="1241571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F0B260E-B6D8-43D0-ADF2-13043B768102}"/>
              </a:ext>
            </a:extLst>
          </p:cNvPr>
          <p:cNvSpPr/>
          <p:nvPr/>
        </p:nvSpPr>
        <p:spPr>
          <a:xfrm>
            <a:off x="1933569" y="4001788"/>
            <a:ext cx="1606585" cy="26274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8292CCB7-3D1C-7374-C848-32AA315A5028}"/>
              </a:ext>
            </a:extLst>
          </p:cNvPr>
          <p:cNvCxnSpPr>
            <a:cxnSpLocks/>
            <a:stCxn id="12" idx="1"/>
            <a:endCxn id="9" idx="6"/>
          </p:cNvCxnSpPr>
          <p:nvPr/>
        </p:nvCxnSpPr>
        <p:spPr>
          <a:xfrm flipH="1" flipV="1">
            <a:off x="3540154" y="4133163"/>
            <a:ext cx="4060084" cy="30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078AB2BE-F45C-3A3D-9644-3A904AAD9C3F}"/>
              </a:ext>
            </a:extLst>
          </p:cNvPr>
          <p:cNvSpPr txBox="1"/>
          <p:nvPr/>
        </p:nvSpPr>
        <p:spPr>
          <a:xfrm>
            <a:off x="7600238" y="3966931"/>
            <a:ext cx="366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træner vores model med træningsdata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470FBA9-CE0D-A912-3748-9365AB48977C}"/>
              </a:ext>
            </a:extLst>
          </p:cNvPr>
          <p:cNvSpPr/>
          <p:nvPr/>
        </p:nvSpPr>
        <p:spPr>
          <a:xfrm>
            <a:off x="1483359" y="4302763"/>
            <a:ext cx="1606585" cy="50975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C11531C2-3291-6AD3-B7C0-B3EDA1C8DB7B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H="1" flipV="1">
            <a:off x="2286652" y="4812517"/>
            <a:ext cx="1441462" cy="836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CECBA42E-334D-3DF4-E9BE-CA4789F73EF6}"/>
                  </a:ext>
                </a:extLst>
              </p:cNvPr>
              <p:cNvSpPr txBox="1"/>
              <p:nvPr/>
            </p:nvSpPr>
            <p:spPr>
              <a:xfrm>
                <a:off x="1360227" y="5648527"/>
                <a:ext cx="47357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Vi kan se den </a:t>
                </a:r>
                <a14:m>
                  <m:oMath xmlns:m="http://schemas.openxmlformats.org/officeDocument/2006/math"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a-DK" sz="1600" dirty="0"/>
                  <a:t> og </a:t>
                </a:r>
                <a14:m>
                  <m:oMath xmlns:m="http://schemas.openxmlformats.org/officeDocument/2006/math"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a-DK" sz="1600" dirty="0"/>
                  <a:t> </a:t>
                </a:r>
                <a:r>
                  <a:rPr lang="da-DK" sz="1600" dirty="0" err="1"/>
                  <a:t>sklearn</a:t>
                </a:r>
                <a:r>
                  <a:rPr lang="da-DK" sz="1600" dirty="0"/>
                  <a:t> har fundet i </a:t>
                </a:r>
                <a14:m>
                  <m:oMath xmlns:m="http://schemas.openxmlformats.org/officeDocument/2006/math"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600" i="1" dirty="0" err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a-DK" sz="16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sz="1600" i="1" dirty="0" err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CECBA42E-334D-3DF4-E9BE-CA4789F7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227" y="5648527"/>
                <a:ext cx="4735773" cy="338554"/>
              </a:xfrm>
              <a:prstGeom prst="rect">
                <a:avLst/>
              </a:prstGeom>
              <a:blipFill>
                <a:blip r:embed="rId3"/>
                <a:stretch>
                  <a:fillRect l="-802" t="-3571" b="-2142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felt 12">
            <a:extLst>
              <a:ext uri="{FF2B5EF4-FFF2-40B4-BE49-F238E27FC236}">
                <a16:creationId xmlns:a16="http://schemas.microsoft.com/office/drawing/2014/main" id="{4AAC9479-F2F3-7CBB-8D3E-59F77EE3CB1D}"/>
              </a:ext>
            </a:extLst>
          </p:cNvPr>
          <p:cNvSpPr txBox="1"/>
          <p:nvPr/>
        </p:nvSpPr>
        <p:spPr>
          <a:xfrm>
            <a:off x="7600238" y="5529007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3219741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FCA1B34D-E13E-A3F6-59CF-D740C4D82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19" y="1939479"/>
            <a:ext cx="6233854" cy="37566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 – </a:t>
            </a:r>
            <a:r>
              <a:rPr lang="da-DK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Plot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1" y="1914313"/>
            <a:ext cx="6262135" cy="3781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BF45E87B-2318-63E6-62B1-9B685010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66" y="1813645"/>
            <a:ext cx="3668567" cy="2824993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6657C33-13A1-C34B-66FA-CC6CFC099999}"/>
              </a:ext>
            </a:extLst>
          </p:cNvPr>
          <p:cNvSpPr/>
          <p:nvPr/>
        </p:nvSpPr>
        <p:spPr>
          <a:xfrm>
            <a:off x="2171256" y="4383761"/>
            <a:ext cx="1477955" cy="45668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19996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7FA169CE-8E26-8E83-3DEA-24419C6B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7" y="1957779"/>
            <a:ext cx="6263429" cy="37635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 – </a:t>
            </a:r>
            <a:r>
              <a:rPr lang="da-DK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Plot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1" y="1914313"/>
            <a:ext cx="6262135" cy="3781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CB4AA6E9-9876-BA91-3B79-DC67904B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49" y="1855590"/>
            <a:ext cx="3638705" cy="27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51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7FA169CE-8E26-8E83-3DEA-24419C6B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7" y="1957779"/>
            <a:ext cx="6263429" cy="37635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 – </a:t>
            </a:r>
            <a:r>
              <a:rPr lang="da-DK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Plot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1" y="1914313"/>
            <a:ext cx="6262135" cy="3781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CB4AA6E9-9876-BA91-3B79-DC67904B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49" y="1855590"/>
            <a:ext cx="3638705" cy="2774513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89E41AF-C51D-0B2A-DBBE-7979A1F3DE3E}"/>
              </a:ext>
            </a:extLst>
          </p:cNvPr>
          <p:cNvSpPr txBox="1"/>
          <p:nvPr/>
        </p:nvSpPr>
        <p:spPr>
          <a:xfrm>
            <a:off x="7599859" y="4740075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991312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af regression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69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kan se at 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finder en linje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helt præcist hvor godt forudser den?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 måler vi ved at finde afstanden fra hvert punkt til linjen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gør så det fra alle datapunkter…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”Hvor langt gennemsnitligt er hvert punkt fra linjen”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en formel der hedder RMSE til det: </a:t>
            </a:r>
          </a:p>
          <a:p>
            <a:pPr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D99E12F-EA9D-4A11-852F-5AE56372F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83" y="1800872"/>
            <a:ext cx="3999304" cy="2657475"/>
          </a:xfrm>
          <a:prstGeom prst="rect">
            <a:avLst/>
          </a:prstGeom>
        </p:spPr>
      </p:pic>
      <p:pic>
        <p:nvPicPr>
          <p:cNvPr id="1026" name="Picture 2" descr="RMSE(Root Mean Squared Error) &amp; RMSLE(Root Mean Squared Logarithmic Error)  | ProgrammerAH">
            <a:extLst>
              <a:ext uri="{FF2B5EF4-FFF2-40B4-BE49-F238E27FC236}">
                <a16:creationId xmlns:a16="http://schemas.microsoft.com/office/drawing/2014/main" id="{2F062E02-AF3D-4EBC-B142-04C194DE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33" y="4929597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06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89CB6C2-5219-2F29-E7D4-2E03A319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8" y="1956259"/>
            <a:ext cx="6382469" cy="34931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7D47F7-B5EC-4D24-935D-7C696480306B}"/>
              </a:ext>
            </a:extLst>
          </p:cNvPr>
          <p:cNvSpPr/>
          <p:nvPr/>
        </p:nvSpPr>
        <p:spPr>
          <a:xfrm>
            <a:off x="1221741" y="1914314"/>
            <a:ext cx="6407636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BAFC84A4-4F38-425F-B85D-1460E272B40D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2012624" y="5489236"/>
            <a:ext cx="0" cy="359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5EE76D7C-8601-4B34-9A64-33F3959F8AA8}"/>
              </a:ext>
            </a:extLst>
          </p:cNvPr>
          <p:cNvSpPr/>
          <p:nvPr/>
        </p:nvSpPr>
        <p:spPr>
          <a:xfrm>
            <a:off x="1484850" y="5226341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D3C585C5-D497-59AE-16D6-C4FA990F8B5A}"/>
              </a:ext>
            </a:extLst>
          </p:cNvPr>
          <p:cNvSpPr txBox="1"/>
          <p:nvPr/>
        </p:nvSpPr>
        <p:spPr>
          <a:xfrm>
            <a:off x="1584342" y="584847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0.3737</a:t>
            </a:r>
          </a:p>
        </p:txBody>
      </p:sp>
    </p:spTree>
    <p:extLst>
      <p:ext uri="{BB962C8B-B14F-4D97-AF65-F5344CB8AC3E}">
        <p14:creationId xmlns:p14="http://schemas.microsoft.com/office/powerpoint/2010/main" val="1600446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89CB6C2-5219-2F29-E7D4-2E03A319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8" y="1956259"/>
            <a:ext cx="6382469" cy="34931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7D47F7-B5EC-4D24-935D-7C696480306B}"/>
              </a:ext>
            </a:extLst>
          </p:cNvPr>
          <p:cNvSpPr/>
          <p:nvPr/>
        </p:nvSpPr>
        <p:spPr>
          <a:xfrm>
            <a:off x="1221741" y="1914314"/>
            <a:ext cx="6407634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BAFC84A4-4F38-425F-B85D-1460E272B40D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2012624" y="5489236"/>
            <a:ext cx="0" cy="359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01E68997-8E76-484D-93F0-6A13D4CFA378}"/>
              </a:ext>
            </a:extLst>
          </p:cNvPr>
          <p:cNvSpPr txBox="1"/>
          <p:nvPr/>
        </p:nvSpPr>
        <p:spPr>
          <a:xfrm>
            <a:off x="1584342" y="584847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0.3737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EE76D7C-8601-4B34-9A64-33F3959F8AA8}"/>
              </a:ext>
            </a:extLst>
          </p:cNvPr>
          <p:cNvSpPr/>
          <p:nvPr/>
        </p:nvSpPr>
        <p:spPr>
          <a:xfrm>
            <a:off x="1484850" y="5226341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5996B867-B302-99EA-2D1B-4E2BEEC7DF8E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5427608" y="5015238"/>
            <a:ext cx="24077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D786B3E6-158F-95F5-C39B-9345544806C4}"/>
              </a:ext>
            </a:extLst>
          </p:cNvPr>
          <p:cNvSpPr/>
          <p:nvPr/>
        </p:nvSpPr>
        <p:spPr>
          <a:xfrm>
            <a:off x="4372061" y="4883790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68B1DE59-2233-0BBF-42CA-B3B10AB14911}"/>
              </a:ext>
            </a:extLst>
          </p:cNvPr>
          <p:cNvSpPr txBox="1"/>
          <p:nvPr/>
        </p:nvSpPr>
        <p:spPr>
          <a:xfrm>
            <a:off x="7835317" y="482075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Regner RMSE, hvis </a:t>
            </a:r>
            <a:r>
              <a:rPr lang="da-DK" dirty="0">
                <a:solidFill>
                  <a:srgbClr val="1645D6"/>
                </a:solidFill>
              </a:rPr>
              <a:t>True</a:t>
            </a:r>
            <a:r>
              <a:rPr lang="da-DK" dirty="0"/>
              <a:t> regner MSE</a:t>
            </a:r>
          </a:p>
        </p:txBody>
      </p:sp>
    </p:spTree>
    <p:extLst>
      <p:ext uri="{BB962C8B-B14F-4D97-AF65-F5344CB8AC3E}">
        <p14:creationId xmlns:p14="http://schemas.microsoft.com/office/powerpoint/2010/main" val="3720384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3DFCA49-63AA-C9B9-F920-5D1E4F90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30" y="1922702"/>
            <a:ext cx="6395463" cy="35314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i Python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8F67C76D-27AD-CDDD-8464-C9DF721791AE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012624" y="5489236"/>
            <a:ext cx="0" cy="359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0431C349-8FA0-6529-656F-F4DE7101CB82}"/>
              </a:ext>
            </a:extLst>
          </p:cNvPr>
          <p:cNvSpPr txBox="1"/>
          <p:nvPr/>
        </p:nvSpPr>
        <p:spPr>
          <a:xfrm>
            <a:off x="1584342" y="584847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0.2945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5571110-DC85-8B45-5197-165B660402DC}"/>
              </a:ext>
            </a:extLst>
          </p:cNvPr>
          <p:cNvSpPr/>
          <p:nvPr/>
        </p:nvSpPr>
        <p:spPr>
          <a:xfrm>
            <a:off x="1484850" y="5226341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AD56596B-F351-FC0D-98C4-36A757EC1662}"/>
              </a:ext>
            </a:extLst>
          </p:cNvPr>
          <p:cNvSpPr/>
          <p:nvPr/>
        </p:nvSpPr>
        <p:spPr>
          <a:xfrm>
            <a:off x="1221741" y="1914314"/>
            <a:ext cx="6407634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D8E36D3A-027E-97C4-FBC9-006832355ACE}"/>
                  </a:ext>
                </a:extLst>
              </p:cNvPr>
              <p:cNvSpPr txBox="1"/>
              <p:nvPr/>
            </p:nvSpPr>
            <p:spPr>
              <a:xfrm>
                <a:off x="7710858" y="1829639"/>
                <a:ext cx="4134398" cy="316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Så vores model blev bedre at at få mere data i X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Mindre RMSE </a:t>
                </a: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 Tættere på det rigtige svar</a:t>
                </a:r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 giver mening (med Iris!) da den kan finde mere komplekse forhold så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Men nu gik vores model lige til fra 2d til 4d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Og det kan vi ikke plotte længere….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Ikke længere </a:t>
                </a:r>
                <a14:m>
                  <m:oMath xmlns:m="http://schemas.openxmlformats.org/officeDocument/2006/math"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Nu: </a:t>
                </a:r>
                <a14:m>
                  <m:oMath xmlns:m="http://schemas.openxmlformats.org/officeDocument/2006/math"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D8E36D3A-027E-97C4-FBC9-006832355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58" y="1829639"/>
                <a:ext cx="4134398" cy="3167021"/>
              </a:xfrm>
              <a:prstGeom prst="rect">
                <a:avLst/>
              </a:prstGeom>
              <a:blipFill>
                <a:blip r:embed="rId3"/>
                <a:stretch>
                  <a:fillRect l="-613" r="-613" b="-12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240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3DFCA49-63AA-C9B9-F920-5D1E4F90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30" y="1922702"/>
            <a:ext cx="6395463" cy="35314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i Python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8F67C76D-27AD-CDDD-8464-C9DF721791AE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012624" y="5489236"/>
            <a:ext cx="0" cy="359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0431C349-8FA0-6529-656F-F4DE7101CB82}"/>
              </a:ext>
            </a:extLst>
          </p:cNvPr>
          <p:cNvSpPr txBox="1"/>
          <p:nvPr/>
        </p:nvSpPr>
        <p:spPr>
          <a:xfrm>
            <a:off x="1584342" y="584847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0.2945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5571110-DC85-8B45-5197-165B660402DC}"/>
              </a:ext>
            </a:extLst>
          </p:cNvPr>
          <p:cNvSpPr/>
          <p:nvPr/>
        </p:nvSpPr>
        <p:spPr>
          <a:xfrm>
            <a:off x="1484850" y="5226341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AD56596B-F351-FC0D-98C4-36A757EC1662}"/>
              </a:ext>
            </a:extLst>
          </p:cNvPr>
          <p:cNvSpPr/>
          <p:nvPr/>
        </p:nvSpPr>
        <p:spPr>
          <a:xfrm>
            <a:off x="1221741" y="1914314"/>
            <a:ext cx="6407634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D8E36D3A-027E-97C4-FBC9-006832355ACE}"/>
                  </a:ext>
                </a:extLst>
              </p:cNvPr>
              <p:cNvSpPr txBox="1"/>
              <p:nvPr/>
            </p:nvSpPr>
            <p:spPr>
              <a:xfrm>
                <a:off x="7710858" y="1829639"/>
                <a:ext cx="4134398" cy="316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Så vores model blev bedre at at få mere data i X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Mindre RMSE </a:t>
                </a: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 Tættere på det rigtige svar</a:t>
                </a:r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 giver mening (med Iris!) da den kan finde mere komplekse forhold så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Men nu gik vores model lige til fra 2d til 4d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Og det kan vi ikke plotte længere….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Ikke længere </a:t>
                </a:r>
                <a14:m>
                  <m:oMath xmlns:m="http://schemas.openxmlformats.org/officeDocument/2006/math"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Nu: </a:t>
                </a:r>
                <a14:m>
                  <m:oMath xmlns:m="http://schemas.openxmlformats.org/officeDocument/2006/math"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D8E36D3A-027E-97C4-FBC9-006832355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58" y="1829639"/>
                <a:ext cx="4134398" cy="3167021"/>
              </a:xfrm>
              <a:prstGeom prst="rect">
                <a:avLst/>
              </a:prstGeom>
              <a:blipFill>
                <a:blip r:embed="rId3"/>
                <a:stretch>
                  <a:fillRect l="-613" r="-613" b="-12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felt 2">
            <a:extLst>
              <a:ext uri="{FF2B5EF4-FFF2-40B4-BE49-F238E27FC236}">
                <a16:creationId xmlns:a16="http://schemas.microsoft.com/office/drawing/2014/main" id="{AC7A50AF-9DE7-004A-4B4B-25FDEA34F5AA}"/>
              </a:ext>
            </a:extLst>
          </p:cNvPr>
          <p:cNvSpPr txBox="1"/>
          <p:nvPr/>
        </p:nvSpPr>
        <p:spPr>
          <a:xfrm>
            <a:off x="4542102" y="5722787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192873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6A5595D0-BF97-BC09-8DA1-89C46576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52" y="1931093"/>
            <a:ext cx="6190939" cy="35351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Plot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AAAE3EC-AD08-B522-4B14-CEE6D841580B}"/>
              </a:ext>
            </a:extLst>
          </p:cNvPr>
          <p:cNvSpPr/>
          <p:nvPr/>
        </p:nvSpPr>
        <p:spPr>
          <a:xfrm>
            <a:off x="1221741" y="1914314"/>
            <a:ext cx="6407634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32215BB8-2EC9-F0E1-E04E-34019C2E2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764" y="1838813"/>
            <a:ext cx="3656149" cy="26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30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Formatet i dag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5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Mange intro begreber til at starte med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Herefter en praktisk ”forelæsning” i et emne i ~ 30 min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forelæsning laver i opgaver i ~ 30 minutter i ”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breakout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Jens, Loc &amp; jeg kommer rundt og hjælper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”Spørg om hjælp” ved problemer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sådan fortsætter vi de næste ~ 3.5 timer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Links: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effectLst/>
                <a:latin typeface="Calibri" panose="020F0502020204030204" pitchFamily="34" charset="0"/>
                <a:hlinkClick r:id="rId2"/>
              </a:rPr>
              <a:t>https://github.com/AndersBensen/python_101/raw/main/ml_beginner/intro_ml.zip</a:t>
            </a:r>
            <a:endParaRPr lang="da-DK" dirty="0">
              <a:latin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da-DK" dirty="0">
              <a:effectLst/>
              <a:latin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3644221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276F73C-B5AF-ECFE-BD4D-3BA70FE2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29" y="1922704"/>
            <a:ext cx="6170958" cy="40334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Plot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AAAE3EC-AD08-B522-4B14-CEE6D841580B}"/>
              </a:ext>
            </a:extLst>
          </p:cNvPr>
          <p:cNvSpPr/>
          <p:nvPr/>
        </p:nvSpPr>
        <p:spPr>
          <a:xfrm>
            <a:off x="1221741" y="1914313"/>
            <a:ext cx="6407634" cy="403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048529C9-C29B-0186-6DDB-E19B09A97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59" y="1854806"/>
            <a:ext cx="3564801" cy="2700416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A60EA4F8-8489-32EB-B9B3-F5441B81809D}"/>
              </a:ext>
            </a:extLst>
          </p:cNvPr>
          <p:cNvSpPr txBox="1"/>
          <p:nvPr/>
        </p:nvSpPr>
        <p:spPr>
          <a:xfrm>
            <a:off x="7643963" y="4672668"/>
            <a:ext cx="4134398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modellen havde været perfekt var alle punkterne oven på linjen</a:t>
            </a:r>
          </a:p>
        </p:txBody>
      </p:sp>
    </p:spTree>
    <p:extLst>
      <p:ext uri="{BB962C8B-B14F-4D97-AF65-F5344CB8AC3E}">
        <p14:creationId xmlns:p14="http://schemas.microsoft.com/office/powerpoint/2010/main" val="251415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276F73C-B5AF-ECFE-BD4D-3BA70FE2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29" y="1922704"/>
            <a:ext cx="6170958" cy="40334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Plot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AAAE3EC-AD08-B522-4B14-CEE6D841580B}"/>
              </a:ext>
            </a:extLst>
          </p:cNvPr>
          <p:cNvSpPr/>
          <p:nvPr/>
        </p:nvSpPr>
        <p:spPr>
          <a:xfrm>
            <a:off x="1221741" y="1914313"/>
            <a:ext cx="6407634" cy="403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048529C9-C29B-0186-6DDB-E19B09A97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59" y="1854806"/>
            <a:ext cx="3564801" cy="2700416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A60EA4F8-8489-32EB-B9B3-F5441B81809D}"/>
              </a:ext>
            </a:extLst>
          </p:cNvPr>
          <p:cNvSpPr txBox="1"/>
          <p:nvPr/>
        </p:nvSpPr>
        <p:spPr>
          <a:xfrm>
            <a:off x="7643963" y="4672668"/>
            <a:ext cx="4134398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modellen havde været perfekt var alle punkterne oven på linjen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50C9252-82BE-6B7E-438A-1CD15623CA07}"/>
              </a:ext>
            </a:extLst>
          </p:cNvPr>
          <p:cNvSpPr txBox="1"/>
          <p:nvPr/>
        </p:nvSpPr>
        <p:spPr>
          <a:xfrm>
            <a:off x="7629375" y="5533394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15594597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2 (30 minutter)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11998"/>
              </a:xfrm>
            </p:spPr>
            <p:txBody>
              <a:bodyPr>
                <a:normAutofit fontScale="55000" lnSpcReduction="20000"/>
              </a:bodyPr>
              <a:lstStyle/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Brug lineær regression på vin datasættet til at forudse hvor meget alkohol der er i en vin. Altså hvor 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</a:t>
                </a:r>
                <a:r>
                  <a:rPr lang="da-DK" sz="1800" b="1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alcohol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og test performance med RMSE med et 80/20 split.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Hvis ikke du nåede opgave 1.2 så lav den først!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Brug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random_state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=42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Skulle gerne give omkring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𝑟𝑚𝑠𝑒</m:t>
                    </m:r>
                    <m:r>
                      <a:rPr lang="da-D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</m:t>
                    </m:r>
                    <m:r>
                      <a:rPr lang="da-D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59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df.drop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(‘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alcohol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’, axis=1)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dine forudsigelser mod det rigtige 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hvordan ser resultaterne ud?</a:t>
                </a:r>
              </a:p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Brug lineær regression på på hjerte datasættet til at forudse hvor gammel en person er. Altså hvor 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age</a:t>
                </a: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og test performance med RMSE med et 80/20 split.</a:t>
                </a:r>
                <a:endParaRPr lang="da-DK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Hvis ikke du nåede opgave 1.3 så lav den først!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Brug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random_state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=42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Skulle gerne give omkring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𝑟𝑚𝑠𝑒</m:t>
                    </m:r>
                    <m:r>
                      <a:rPr lang="da-D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9.59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 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df.drop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(‘age’, axis=1)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dine forudsigelser mod det rigtige 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hvordan ser resultaterne ud?</a:t>
                </a:r>
              </a:p>
              <a:p>
                <a:pPr marL="457200" indent="-457200" algn="just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(Ekstra) Vi vil gerne undersøge om vi kan forøge vores performance på de to datasæt, prøv at undersøg hvilke attributter fra </a:t>
                </a:r>
                <a:r>
                  <a:rPr lang="da-DK" sz="18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da-DK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kan fjerne for at få bedre performance (hvis nogle?). </a:t>
                </a:r>
                <a:endParaRPr lang="da-DK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Undersøg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coefficienterne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 dine modeller i 2.1 og 2.2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meget stor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betyder meget positiv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korrelering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meget lav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betyder  meget negativ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korrelering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tæt på nul KAN være ligegyldig og dermed dårligere performance</a:t>
                </a:r>
              </a:p>
              <a:p>
                <a:pPr marL="201168" lvl="1" indent="0">
                  <a:buClrTx/>
                  <a:buNone/>
                </a:pPr>
                <a:endParaRPr lang="da-D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11998"/>
              </a:xfrm>
              <a:blipFill>
                <a:blip r:embed="rId2"/>
                <a:stretch>
                  <a:fillRect l="-757" t="-882" r="-75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579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/>
              <a:t>Klassifikation</a:t>
            </a:r>
          </a:p>
        </p:txBody>
      </p:sp>
    </p:spTree>
    <p:extLst>
      <p:ext uri="{BB962C8B-B14F-4D97-AF65-F5344CB8AC3E}">
        <p14:creationId xmlns:p14="http://schemas.microsoft.com/office/powerpoint/2010/main" val="401274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Klassifikation og performance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80C796F5-AB75-4AB6-8B1C-8E4E79777DA2}"/>
                  </a:ext>
                </a:extLst>
              </p:cNvPr>
              <p:cNvSpPr txBox="1"/>
              <p:nvPr/>
            </p:nvSpPr>
            <p:spPr>
              <a:xfrm>
                <a:off x="989400" y="1869842"/>
                <a:ext cx="10213200" cy="4892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klassifikation er vi ikke længe interesseret i at forudse et tal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stedet vil vi forudse hvilken ”Klasse” noget data hører til	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F.eks. Hvilken slags blomst er det her?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 måler performance i hvor mange % vores model forudså rigtigt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Hedder ”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Hvis vi bare forudså alt vores data i Iris sættet til at være ”Iris-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virginica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så ville vi have en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på: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rigtige</m:t>
                        </m:r>
                        <m:r>
                          <a:rPr lang="da-DK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forudset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𝑡𝑜𝑡𝑎𝑙𝑡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𝑎𝑛𝑡𝑎𝑙</m:t>
                        </m:r>
                      </m:den>
                    </m:f>
                    <m:r>
                      <a:rPr lang="da-DK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=0,33=33%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her 33% kalder vi for baseline, og hvis vores model ikke er bedre end det er det en virkelig dårlig model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80C796F5-AB75-4AB6-8B1C-8E4E79777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00" y="1869842"/>
                <a:ext cx="10213200" cy="4892750"/>
              </a:xfrm>
              <a:prstGeom prst="rect">
                <a:avLst/>
              </a:prstGeom>
              <a:blipFill>
                <a:blip r:embed="rId2"/>
                <a:stretch>
                  <a:fillRect l="-496" r="-4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24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(LR)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69842"/>
            <a:ext cx="10213200" cy="397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algoritme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Selvom den har regression i navnet, så bruger vi den til at klassificere!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 minder logistisk regression meget om lineær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bruger stadig vores gængse formel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y=a*</a:t>
            </a:r>
            <a:r>
              <a:rPr lang="da-DK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x+b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vi får et tal ud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det tal laver vi om til noget vi kan bruge til at klassificere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 ikke løses analytisk, kræver i stedet optimerings algoritmer, f.eks.: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https://en.wikipedia.org/wiki/Gradient_descent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6508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69842"/>
            <a:ext cx="6414577" cy="5317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det tal vores logistisk regression model ender med at forudse kalder vi for </a:t>
            </a:r>
            <a:r>
              <a:rPr lang="da-DK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smider vi igennem formlen til højre, og så får vi et tal mellem 0 og 1 tilbage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tal vi får tilbage kan tolkes som hvor mange % vi er sikker på at det data tilhører en given klasse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set fra grafen 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s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tort </a:t>
            </a:r>
            <a:r>
              <a:rPr lang="da-DK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giver en høj sandsynlighed for den ene klasse, lille </a:t>
            </a:r>
            <a:r>
              <a:rPr lang="da-DK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giver lille sandsynlighed for den samme klasse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her gælder så kun for 2 klasser, har vi flere er det lidt mere bøvlet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det klarer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 interesserede: 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one-vs-rest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600" b="1" i="1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sz="1600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07A2593D-44A7-45FE-8136-546672D99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300" y="1769875"/>
            <a:ext cx="4341182" cy="32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46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EFBBAB95-B19A-4979-809E-795B40522042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D189A8E9-898D-4D70-BE9E-4A162B9A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62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07A55193-5D62-400B-9465-970B467ABE23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E255B736-8ADD-44CD-A16F-E47558AE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78885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55614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96790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3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367B57E2-3A9B-4B09-890A-108DDD77ABF9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84B1D9EB-0875-43A6-87B1-3F1FFB2B7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70008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46737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87913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D70545-B46A-4396-84CE-E1D3DB4A0A49}"/>
              </a:ext>
            </a:extLst>
          </p:cNvPr>
          <p:cNvSpPr/>
          <p:nvPr/>
        </p:nvSpPr>
        <p:spPr>
          <a:xfrm>
            <a:off x="2218413" y="4706042"/>
            <a:ext cx="1945216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96EEE098-DD56-43F9-95A3-F9515C89994D}"/>
              </a:ext>
            </a:extLst>
          </p:cNvPr>
          <p:cNvCxnSpPr>
            <a:cxnSpLocks/>
          </p:cNvCxnSpPr>
          <p:nvPr/>
        </p:nvCxnSpPr>
        <p:spPr>
          <a:xfrm>
            <a:off x="4163629" y="4853227"/>
            <a:ext cx="36732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FF27701F-A0E2-47C0-B651-8665FE9BF33C}"/>
              </a:ext>
            </a:extLst>
          </p:cNvPr>
          <p:cNvSpPr txBox="1"/>
          <p:nvPr/>
        </p:nvSpPr>
        <p:spPr>
          <a:xfrm>
            <a:off x="7836910" y="4533820"/>
            <a:ext cx="390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modellen til at forudse typen af blomsten vores test data er. Her har den allerede brugt </a:t>
            </a:r>
            <a:r>
              <a:rPr lang="da-DK" dirty="0" err="1"/>
              <a:t>sigmoid</a:t>
            </a:r>
            <a:r>
              <a:rPr lang="da-DK" dirty="0"/>
              <a:t> for os! </a:t>
            </a:r>
          </a:p>
        </p:txBody>
      </p:sp>
    </p:spTree>
    <p:extLst>
      <p:ext uri="{BB962C8B-B14F-4D97-AF65-F5344CB8AC3E}">
        <p14:creationId xmlns:p14="http://schemas.microsoft.com/office/powerpoint/2010/main" val="77622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IDE’en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bruger i dag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Minimalistisk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generelt virkelig god!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kan også bruge andre, men vi har mere svært ved at supportere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024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4E96E626-9CF6-4883-A657-62A73FED9ED5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704EE50A-BC6C-4C44-AE83-EC509BC4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61131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37860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79036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D70545-B46A-4396-84CE-E1D3DB4A0A49}"/>
              </a:ext>
            </a:extLst>
          </p:cNvPr>
          <p:cNvSpPr/>
          <p:nvPr/>
        </p:nvSpPr>
        <p:spPr>
          <a:xfrm>
            <a:off x="2218413" y="4697165"/>
            <a:ext cx="1945216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96EEE098-DD56-43F9-95A3-F9515C89994D}"/>
              </a:ext>
            </a:extLst>
          </p:cNvPr>
          <p:cNvCxnSpPr>
            <a:cxnSpLocks/>
          </p:cNvCxnSpPr>
          <p:nvPr/>
        </p:nvCxnSpPr>
        <p:spPr>
          <a:xfrm>
            <a:off x="4163629" y="4844350"/>
            <a:ext cx="36732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FF27701F-A0E2-47C0-B651-8665FE9BF33C}"/>
              </a:ext>
            </a:extLst>
          </p:cNvPr>
          <p:cNvSpPr txBox="1"/>
          <p:nvPr/>
        </p:nvSpPr>
        <p:spPr>
          <a:xfrm>
            <a:off x="7836910" y="4524943"/>
            <a:ext cx="390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modellen til at forudse typen af blomsten vores test data er. Her har den allerede brugt </a:t>
            </a:r>
            <a:r>
              <a:rPr lang="da-DK" dirty="0" err="1"/>
              <a:t>sigmoid</a:t>
            </a:r>
            <a:r>
              <a:rPr lang="da-DK" dirty="0"/>
              <a:t> for os!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D937ACE-12D3-49F7-92DF-E1221F19442F}"/>
              </a:ext>
            </a:extLst>
          </p:cNvPr>
          <p:cNvSpPr/>
          <p:nvPr/>
        </p:nvSpPr>
        <p:spPr>
          <a:xfrm>
            <a:off x="2409875" y="5078237"/>
            <a:ext cx="2508354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CB3DD43F-9FC9-4F3E-9C78-2092FC9DE7FA}"/>
              </a:ext>
            </a:extLst>
          </p:cNvPr>
          <p:cNvCxnSpPr>
            <a:cxnSpLocks/>
          </p:cNvCxnSpPr>
          <p:nvPr/>
        </p:nvCxnSpPr>
        <p:spPr>
          <a:xfrm>
            <a:off x="4927107" y="5225422"/>
            <a:ext cx="2267346" cy="704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A4BB166-ECAC-483D-9646-156697BB080F}"/>
              </a:ext>
            </a:extLst>
          </p:cNvPr>
          <p:cNvSpPr txBox="1"/>
          <p:nvPr/>
        </p:nvSpPr>
        <p:spPr>
          <a:xfrm>
            <a:off x="7152320" y="5575711"/>
            <a:ext cx="50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</a:t>
            </a:r>
            <a:r>
              <a:rPr lang="da-DK" dirty="0" err="1"/>
              <a:t>sklearns</a:t>
            </a:r>
            <a:r>
              <a:rPr lang="da-DK" dirty="0"/>
              <a:t> </a:t>
            </a:r>
            <a:r>
              <a:rPr lang="da-DK" dirty="0" err="1"/>
              <a:t>accuracy_score</a:t>
            </a:r>
            <a:r>
              <a:rPr lang="da-DK" dirty="0"/>
              <a:t> metode til at regne hvor mange % den ramte rigtigt</a:t>
            </a:r>
          </a:p>
        </p:txBody>
      </p:sp>
    </p:spTree>
    <p:extLst>
      <p:ext uri="{BB962C8B-B14F-4D97-AF65-F5344CB8AC3E}">
        <p14:creationId xmlns:p14="http://schemas.microsoft.com/office/powerpoint/2010/main" val="6803458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4E96E626-9CF6-4883-A657-62A73FED9ED5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704EE50A-BC6C-4C44-AE83-EC509BC4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61131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37860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79036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D70545-B46A-4396-84CE-E1D3DB4A0A49}"/>
              </a:ext>
            </a:extLst>
          </p:cNvPr>
          <p:cNvSpPr/>
          <p:nvPr/>
        </p:nvSpPr>
        <p:spPr>
          <a:xfrm>
            <a:off x="2218413" y="4697165"/>
            <a:ext cx="1945216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96EEE098-DD56-43F9-95A3-F9515C89994D}"/>
              </a:ext>
            </a:extLst>
          </p:cNvPr>
          <p:cNvCxnSpPr>
            <a:cxnSpLocks/>
          </p:cNvCxnSpPr>
          <p:nvPr/>
        </p:nvCxnSpPr>
        <p:spPr>
          <a:xfrm>
            <a:off x="4163629" y="4844350"/>
            <a:ext cx="36732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FF27701F-A0E2-47C0-B651-8665FE9BF33C}"/>
              </a:ext>
            </a:extLst>
          </p:cNvPr>
          <p:cNvSpPr txBox="1"/>
          <p:nvPr/>
        </p:nvSpPr>
        <p:spPr>
          <a:xfrm>
            <a:off x="7836910" y="4524943"/>
            <a:ext cx="390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modellen til at forudse typen af blomsten vores test data er. Her har den allerede brugt </a:t>
            </a:r>
            <a:r>
              <a:rPr lang="da-DK" dirty="0" err="1"/>
              <a:t>sigmoid</a:t>
            </a:r>
            <a:r>
              <a:rPr lang="da-DK" dirty="0"/>
              <a:t> for os!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D937ACE-12D3-49F7-92DF-E1221F19442F}"/>
              </a:ext>
            </a:extLst>
          </p:cNvPr>
          <p:cNvSpPr/>
          <p:nvPr/>
        </p:nvSpPr>
        <p:spPr>
          <a:xfrm>
            <a:off x="2409875" y="5078237"/>
            <a:ext cx="2508354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CB3DD43F-9FC9-4F3E-9C78-2092FC9DE7FA}"/>
              </a:ext>
            </a:extLst>
          </p:cNvPr>
          <p:cNvCxnSpPr>
            <a:cxnSpLocks/>
          </p:cNvCxnSpPr>
          <p:nvPr/>
        </p:nvCxnSpPr>
        <p:spPr>
          <a:xfrm>
            <a:off x="4927107" y="5225422"/>
            <a:ext cx="2267346" cy="704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A4BB166-ECAC-483D-9646-156697BB080F}"/>
              </a:ext>
            </a:extLst>
          </p:cNvPr>
          <p:cNvSpPr txBox="1"/>
          <p:nvPr/>
        </p:nvSpPr>
        <p:spPr>
          <a:xfrm>
            <a:off x="7152320" y="5575711"/>
            <a:ext cx="50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</a:t>
            </a:r>
            <a:r>
              <a:rPr lang="da-DK" dirty="0" err="1"/>
              <a:t>sklearns</a:t>
            </a:r>
            <a:r>
              <a:rPr lang="da-DK" dirty="0"/>
              <a:t> </a:t>
            </a:r>
            <a:r>
              <a:rPr lang="da-DK" dirty="0" err="1"/>
              <a:t>accuracy_score</a:t>
            </a:r>
            <a:r>
              <a:rPr lang="da-DK" dirty="0"/>
              <a:t> metode til at regne hvor mange % den ramte rigtigt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D61CE2E-FB5F-40DE-AF43-391F96AD7EA7}"/>
              </a:ext>
            </a:extLst>
          </p:cNvPr>
          <p:cNvSpPr/>
          <p:nvPr/>
        </p:nvSpPr>
        <p:spPr>
          <a:xfrm>
            <a:off x="1530785" y="5448884"/>
            <a:ext cx="1575322" cy="26688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D0571CE2-761A-4E9F-83C0-CFC7860F9C88}"/>
              </a:ext>
            </a:extLst>
          </p:cNvPr>
          <p:cNvCxnSpPr>
            <a:cxnSpLocks/>
          </p:cNvCxnSpPr>
          <p:nvPr/>
        </p:nvCxnSpPr>
        <p:spPr>
          <a:xfrm>
            <a:off x="3104616" y="5602180"/>
            <a:ext cx="1059013" cy="2888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FF467814-AA9D-4E85-BFCC-1C760474FD44}"/>
              </a:ext>
            </a:extLst>
          </p:cNvPr>
          <p:cNvSpPr txBox="1"/>
          <p:nvPr/>
        </p:nvSpPr>
        <p:spPr>
          <a:xfrm>
            <a:off x="3104616" y="5857695"/>
            <a:ext cx="503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Som regel i Iris 0.85 - 1 ~ 85 – 100%</a:t>
            </a:r>
          </a:p>
        </p:txBody>
      </p:sp>
    </p:spTree>
    <p:extLst>
      <p:ext uri="{BB962C8B-B14F-4D97-AF65-F5344CB8AC3E}">
        <p14:creationId xmlns:p14="http://schemas.microsoft.com/office/powerpoint/2010/main" val="2609882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4E96E626-9CF6-4883-A657-62A73FED9ED5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704EE50A-BC6C-4C44-AE83-EC509BC4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61131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37860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79036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D70545-B46A-4396-84CE-E1D3DB4A0A49}"/>
              </a:ext>
            </a:extLst>
          </p:cNvPr>
          <p:cNvSpPr/>
          <p:nvPr/>
        </p:nvSpPr>
        <p:spPr>
          <a:xfrm>
            <a:off x="2218413" y="4697165"/>
            <a:ext cx="1945216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96EEE098-DD56-43F9-95A3-F9515C89994D}"/>
              </a:ext>
            </a:extLst>
          </p:cNvPr>
          <p:cNvCxnSpPr>
            <a:cxnSpLocks/>
          </p:cNvCxnSpPr>
          <p:nvPr/>
        </p:nvCxnSpPr>
        <p:spPr>
          <a:xfrm>
            <a:off x="4163629" y="4844350"/>
            <a:ext cx="36732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FF27701F-A0E2-47C0-B651-8665FE9BF33C}"/>
              </a:ext>
            </a:extLst>
          </p:cNvPr>
          <p:cNvSpPr txBox="1"/>
          <p:nvPr/>
        </p:nvSpPr>
        <p:spPr>
          <a:xfrm>
            <a:off x="7836910" y="4524943"/>
            <a:ext cx="390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modellen til at forudse typen af blomsten vores test data er. Her har den allerede brugt </a:t>
            </a:r>
            <a:r>
              <a:rPr lang="da-DK" dirty="0" err="1"/>
              <a:t>sigmoid</a:t>
            </a:r>
            <a:r>
              <a:rPr lang="da-DK" dirty="0"/>
              <a:t> for os!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D937ACE-12D3-49F7-92DF-E1221F19442F}"/>
              </a:ext>
            </a:extLst>
          </p:cNvPr>
          <p:cNvSpPr/>
          <p:nvPr/>
        </p:nvSpPr>
        <p:spPr>
          <a:xfrm>
            <a:off x="2409875" y="5078237"/>
            <a:ext cx="2508354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CB3DD43F-9FC9-4F3E-9C78-2092FC9DE7FA}"/>
              </a:ext>
            </a:extLst>
          </p:cNvPr>
          <p:cNvCxnSpPr>
            <a:cxnSpLocks/>
          </p:cNvCxnSpPr>
          <p:nvPr/>
        </p:nvCxnSpPr>
        <p:spPr>
          <a:xfrm>
            <a:off x="4927107" y="5225422"/>
            <a:ext cx="2267346" cy="704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A4BB166-ECAC-483D-9646-156697BB080F}"/>
              </a:ext>
            </a:extLst>
          </p:cNvPr>
          <p:cNvSpPr txBox="1"/>
          <p:nvPr/>
        </p:nvSpPr>
        <p:spPr>
          <a:xfrm>
            <a:off x="7152320" y="5575711"/>
            <a:ext cx="50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</a:t>
            </a:r>
            <a:r>
              <a:rPr lang="da-DK" dirty="0" err="1"/>
              <a:t>sklearns</a:t>
            </a:r>
            <a:r>
              <a:rPr lang="da-DK" dirty="0"/>
              <a:t> </a:t>
            </a:r>
            <a:r>
              <a:rPr lang="da-DK" dirty="0" err="1"/>
              <a:t>accuracy_score</a:t>
            </a:r>
            <a:r>
              <a:rPr lang="da-DK" dirty="0"/>
              <a:t> metode til at regne hvor mange % den ramte rigtigt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D61CE2E-FB5F-40DE-AF43-391F96AD7EA7}"/>
              </a:ext>
            </a:extLst>
          </p:cNvPr>
          <p:cNvSpPr/>
          <p:nvPr/>
        </p:nvSpPr>
        <p:spPr>
          <a:xfrm>
            <a:off x="1530785" y="5448884"/>
            <a:ext cx="1575322" cy="26688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D0571CE2-761A-4E9F-83C0-CFC7860F9C88}"/>
              </a:ext>
            </a:extLst>
          </p:cNvPr>
          <p:cNvCxnSpPr>
            <a:cxnSpLocks/>
          </p:cNvCxnSpPr>
          <p:nvPr/>
        </p:nvCxnSpPr>
        <p:spPr>
          <a:xfrm>
            <a:off x="3104616" y="5602180"/>
            <a:ext cx="1059013" cy="2888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FF467814-AA9D-4E85-BFCC-1C760474FD44}"/>
              </a:ext>
            </a:extLst>
          </p:cNvPr>
          <p:cNvSpPr txBox="1"/>
          <p:nvPr/>
        </p:nvSpPr>
        <p:spPr>
          <a:xfrm>
            <a:off x="3104616" y="5857695"/>
            <a:ext cx="503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Som regel i Iris 0.85 - 1 ~ 85 – 100%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32126F81-24E3-4BAB-9738-B60CDFCD43D5}"/>
              </a:ext>
            </a:extLst>
          </p:cNvPr>
          <p:cNvSpPr txBox="1"/>
          <p:nvPr/>
        </p:nvSpPr>
        <p:spPr>
          <a:xfrm>
            <a:off x="1221742" y="5790593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707981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737360"/>
            <a:ext cx="812412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anden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algoritme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intet med regression at gøre denne gang!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Minder om legen ”20 spørgsmål til professoren”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person skal tænke på noget, og så har man 20 spørgsmål til at finde ud af hvad den ting 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Personen må kun svare ja/nej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man starter meget bredt ”er det et dyr” f.eks.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til sidst er det meget specifikke spørgsmål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 stiller også nogle spørgsmål om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og klassificere på den måde!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90974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</p:spTree>
    <p:extLst>
      <p:ext uri="{BB962C8B-B14F-4D97-AF65-F5344CB8AC3E}">
        <p14:creationId xmlns:p14="http://schemas.microsoft.com/office/powerpoint/2010/main" val="3212495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68"/>
          <a:stretch/>
        </p:blipFill>
        <p:spPr>
          <a:xfrm>
            <a:off x="3504672" y="2085519"/>
            <a:ext cx="4782078" cy="62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316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85"/>
          <a:stretch/>
        </p:blipFill>
        <p:spPr>
          <a:xfrm>
            <a:off x="3504672" y="2085519"/>
            <a:ext cx="4782078" cy="16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92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261"/>
          <a:stretch/>
        </p:blipFill>
        <p:spPr>
          <a:xfrm>
            <a:off x="3504672" y="2085519"/>
            <a:ext cx="4782078" cy="246819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896055FD-C2E0-4ABA-A6AA-75A1F67B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59" y="2049329"/>
            <a:ext cx="3977109" cy="25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2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0"/>
          <a:stretch/>
        </p:blipFill>
        <p:spPr>
          <a:xfrm>
            <a:off x="3504672" y="2085519"/>
            <a:ext cx="4782078" cy="3285057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546CC04-33A8-4D8E-B388-27BF26B5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72" y="2085518"/>
            <a:ext cx="4804920" cy="32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72" y="2085519"/>
            <a:ext cx="4782078" cy="41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51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">
  <a:themeElements>
    <a:clrScheme name="Brugerdefineret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7030A0"/>
      </a:accent1>
      <a:accent2>
        <a:srgbClr val="7030A0"/>
      </a:accent2>
      <a:accent3>
        <a:srgbClr val="7030A0"/>
      </a:accent3>
      <a:accent4>
        <a:srgbClr val="7030A0"/>
      </a:accent4>
      <a:accent5>
        <a:srgbClr val="7030A0"/>
      </a:accent5>
      <a:accent6>
        <a:srgbClr val="7030A0"/>
      </a:accent6>
      <a:hlink>
        <a:srgbClr val="7030A0"/>
      </a:hlink>
      <a:folHlink>
        <a:srgbClr val="7030A0"/>
      </a:folHlink>
    </a:clrScheme>
    <a:fontScheme name="Retrospekti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43748</TotalTime>
  <Words>4485</Words>
  <Application>Microsoft Macintosh PowerPoint</Application>
  <PresentationFormat>Widescreen</PresentationFormat>
  <Paragraphs>558</Paragraphs>
  <Slides>114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114</vt:i4>
      </vt:variant>
    </vt:vector>
  </HeadingPairs>
  <TitlesOfParts>
    <vt:vector size="120" baseType="lpstr">
      <vt:lpstr>Arial</vt:lpstr>
      <vt:lpstr>Calibri</vt:lpstr>
      <vt:lpstr>Calibri Light</vt:lpstr>
      <vt:lpstr>Cambria Math</vt:lpstr>
      <vt:lpstr>Times New Roman</vt:lpstr>
      <vt:lpstr>Retrospektiv</vt:lpstr>
      <vt:lpstr>Machine learning for begyndere</vt:lpstr>
      <vt:lpstr>Omkring mig</vt:lpstr>
      <vt:lpstr>Omkring Jens</vt:lpstr>
      <vt:lpstr>Omkring Loc</vt:lpstr>
      <vt:lpstr>Dagens program</vt:lpstr>
      <vt:lpstr>Efter i dag kan I:</vt:lpstr>
      <vt:lpstr>Efter i dag kan I:</vt:lpstr>
      <vt:lpstr>Formatet i dag </vt:lpstr>
      <vt:lpstr>Visual Studio Code </vt:lpstr>
      <vt:lpstr>Forudsætninger for kurset</vt:lpstr>
      <vt:lpstr>Machine learning 101</vt:lpstr>
      <vt:lpstr>Hvad er AI</vt:lpstr>
      <vt:lpstr>Machine learning </vt:lpstr>
      <vt:lpstr>Machine learning</vt:lpstr>
      <vt:lpstr>Machine learning algoritmer </vt:lpstr>
      <vt:lpstr>Machine learning algoritmer </vt:lpstr>
      <vt:lpstr>Dataens rolle i machine learning</vt:lpstr>
      <vt:lpstr>Supervised vs Unsupervised learning </vt:lpstr>
      <vt:lpstr>Iris datasættet</vt:lpstr>
      <vt:lpstr>Iris datasættet</vt:lpstr>
      <vt:lpstr>Iris datasættet regression</vt:lpstr>
      <vt:lpstr>Iris datasættet klassifikation</vt:lpstr>
      <vt:lpstr>Prep af data i Python</vt:lpstr>
      <vt:lpstr>Pandas</vt:lpstr>
      <vt:lpstr>Pandas</vt:lpstr>
      <vt:lpstr>Pandas metoder 1</vt:lpstr>
      <vt:lpstr>Pandas metoder 1</vt:lpstr>
      <vt:lpstr>Pandas metoder 1</vt:lpstr>
      <vt:lpstr>Pandas metoder 1</vt:lpstr>
      <vt:lpstr>Pandas metoder 1</vt:lpstr>
      <vt:lpstr>Pandas metoder 1</vt:lpstr>
      <vt:lpstr>Pandas metoder 1</vt:lpstr>
      <vt:lpstr>Pandas metoder 1</vt:lpstr>
      <vt:lpstr>Pandas metoder 1</vt:lpstr>
      <vt:lpstr>Pandas metoder 2</vt:lpstr>
      <vt:lpstr>Pandas metoder 2</vt:lpstr>
      <vt:lpstr>Pandas metoder 2</vt:lpstr>
      <vt:lpstr>Pandas metoder 2</vt:lpstr>
      <vt:lpstr>Pandas metoder 2</vt:lpstr>
      <vt:lpstr>Pandas metoder 2</vt:lpstr>
      <vt:lpstr>One-hot-encoding </vt:lpstr>
      <vt:lpstr>One-hot-encoding af iris </vt:lpstr>
      <vt:lpstr>One-hot-encoding af iris </vt:lpstr>
      <vt:lpstr>One-hot-encoding af iris 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Seaborn (bygger oven på Matplotlib)</vt:lpstr>
      <vt:lpstr>Seaborn (bygger oven på Matplotlib)</vt:lpstr>
      <vt:lpstr>Seaborn (bygger oven på Matplotlib)</vt:lpstr>
      <vt:lpstr>Seaborn (bygger oven på Matplotlib)</vt:lpstr>
      <vt:lpstr>Opgaver pt. 1 (30-40 minutter)</vt:lpstr>
      <vt:lpstr>Regression</vt:lpstr>
      <vt:lpstr>Lineær regression</vt:lpstr>
      <vt:lpstr>Lineær regression</vt:lpstr>
      <vt:lpstr>Lineær regression</vt:lpstr>
      <vt:lpstr>Lineær regression</vt:lpstr>
      <vt:lpstr>Træning og test - 80/20 splittet</vt:lpstr>
      <vt:lpstr>80/20 splittet i Python</vt:lpstr>
      <vt:lpstr>80/20 splittet i Python</vt:lpstr>
      <vt:lpstr>80/20 splittet i Python</vt:lpstr>
      <vt:lpstr>Lineær regression i Python</vt:lpstr>
      <vt:lpstr>Lineær regression i Python</vt:lpstr>
      <vt:lpstr>Lineær regression i Python</vt:lpstr>
      <vt:lpstr>Lineær regression i Python</vt:lpstr>
      <vt:lpstr>Lineær regression i Python</vt:lpstr>
      <vt:lpstr>Lineær regression i Python – Predict &amp; Plot</vt:lpstr>
      <vt:lpstr>Lineær regression i Python – Predict &amp; Plot</vt:lpstr>
      <vt:lpstr>Lineær regression i Python – Predict &amp; Plot</vt:lpstr>
      <vt:lpstr>Performance af regression</vt:lpstr>
      <vt:lpstr>RMSE i Python</vt:lpstr>
      <vt:lpstr>RMSE i Python</vt:lpstr>
      <vt:lpstr>RMSE i Python</vt:lpstr>
      <vt:lpstr>RMSE i Python</vt:lpstr>
      <vt:lpstr>Performance Plot</vt:lpstr>
      <vt:lpstr>Performance Plot</vt:lpstr>
      <vt:lpstr>Performance Plot</vt:lpstr>
      <vt:lpstr>Opgaver pt. 2 (30 minutter)</vt:lpstr>
      <vt:lpstr>Klassifikation</vt:lpstr>
      <vt:lpstr>Klassifikation og performance </vt:lpstr>
      <vt:lpstr>Logistisk regression (LR)</vt:lpstr>
      <vt:lpstr>Sigmoid </vt:lpstr>
      <vt:lpstr>Logistisk regression i Python</vt:lpstr>
      <vt:lpstr>Logistisk regression i Python</vt:lpstr>
      <vt:lpstr>Logistisk regression i Python</vt:lpstr>
      <vt:lpstr>Logistisk regression i Python</vt:lpstr>
      <vt:lpstr>Logistisk regression i Python</vt:lpstr>
      <vt:lpstr>Logistisk regression i Python</vt:lpstr>
      <vt:lpstr>Decision tree (DT)</vt:lpstr>
      <vt:lpstr>Decision tree (DT) til Iris</vt:lpstr>
      <vt:lpstr>Decision tree (DT) til Iris</vt:lpstr>
      <vt:lpstr>Decision tree (DT) til Iris</vt:lpstr>
      <vt:lpstr>Decision tree (DT) til Iris</vt:lpstr>
      <vt:lpstr>Decision tree (DT) til Iris</vt:lpstr>
      <vt:lpstr>Decision tree (DT) til Iris</vt:lpstr>
      <vt:lpstr>Decision tree (DT) til Iris</vt:lpstr>
      <vt:lpstr>Overfitting &amp; Underfitting</vt:lpstr>
      <vt:lpstr>Decision tree i Python</vt:lpstr>
      <vt:lpstr>Decision tree i Python</vt:lpstr>
      <vt:lpstr>Decision tree i Python</vt:lpstr>
      <vt:lpstr>Decision tree i Python</vt:lpstr>
      <vt:lpstr>Decision tree i Python plottet</vt:lpstr>
      <vt:lpstr>Decision tree i Python plottet</vt:lpstr>
      <vt:lpstr>Decision tree i Python plottet</vt:lpstr>
      <vt:lpstr>Opgaver pt. 3 (30 minutter)</vt:lpstr>
      <vt:lpstr>Avanceret</vt:lpstr>
      <vt:lpstr>Klassificering af kriminalitet i San Francisco</vt:lpstr>
      <vt:lpstr>San Francisco crime datasæt </vt:lpstr>
      <vt:lpstr>Afrunding &amp; anbefalinger</vt:lpstr>
      <vt:lpstr>Spørgsmål?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Anders Bensen</dc:creator>
  <cp:lastModifiedBy>Anders Bensen</cp:lastModifiedBy>
  <cp:revision>1723</cp:revision>
  <dcterms:created xsi:type="dcterms:W3CDTF">2021-04-07T17:49:37Z</dcterms:created>
  <dcterms:modified xsi:type="dcterms:W3CDTF">2022-10-09T09:24:37Z</dcterms:modified>
</cp:coreProperties>
</file>